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Lst>
  <p:sldSz cy="6858000" cx="12192000"/>
  <p:notesSz cx="6858000" cy="9144000"/>
  <p:embeddedFontLst>
    <p:embeddedFont>
      <p:font typeface="Lato Light"/>
      <p:regular r:id="rId46"/>
      <p:bold r:id="rId47"/>
      <p:italic r:id="rId48"/>
      <p:boldItalic r:id="rId49"/>
    </p:embeddedFont>
    <p:embeddedFont>
      <p:font typeface="Poppins SemiBold"/>
      <p:regular r:id="rId50"/>
      <p:bold r:id="rId51"/>
      <p:italic r:id="rId52"/>
      <p:boldItalic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4" roundtripDataSignature="AMtx7mhQsnN8Hbya439Cqn+iXeBnyq/Yl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89076B1-82F2-4C2D-97EC-2FE063F66804}">
  <a:tblStyle styleId="{989076B1-82F2-4C2D-97EC-2FE063F66804}" styleName="Table_0">
    <a:wholeTbl>
      <a:tcTxStyle b="off" i="off">
        <a:font>
          <a:latin typeface="Arial"/>
          <a:ea typeface="Arial"/>
          <a:cs typeface="Arial"/>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12700">
              <a:solidFill>
                <a:schemeClr val="accent6"/>
              </a:solidFill>
              <a:prstDash val="solid"/>
              <a:round/>
              <a:headEnd len="sm" w="sm" type="none"/>
              <a:tailEnd len="sm" w="sm" type="none"/>
            </a:ln>
          </a:top>
          <a:bottom>
            <a:ln cap="flat" cmpd="sng" w="12700">
              <a:solidFill>
                <a:schemeClr val="accent6"/>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tcStyle>
        <a:fill>
          <a:solidFill>
            <a:schemeClr val="accent6">
              <a:alpha val="20000"/>
            </a:schemeClr>
          </a:solidFill>
        </a:fill>
      </a:tcStyle>
    </a:band1H>
    <a:band2H>
      <a:tcTxStyle/>
    </a:band2H>
    <a:band1V>
      <a:tcTxStyle/>
      <a:tcStyle>
        <a:fill>
          <a:solidFill>
            <a:schemeClr val="accent6">
              <a:alpha val="20000"/>
            </a:schemeClr>
          </a:solidFill>
        </a:fill>
      </a:tcStyle>
    </a:band1V>
    <a:band2V>
      <a:tcTxStyle/>
    </a:band2V>
    <a:lastCol>
      <a:tcTxStyle b="on" i="off"/>
    </a:lastCol>
    <a:firstCol>
      <a:tcTxStyle b="on" i="off"/>
    </a:firstCol>
    <a:lastRow>
      <a:tcTxStyle b="on" i="off"/>
      <a:tcStyle>
        <a:tcBdr>
          <a:top>
            <a:ln cap="flat" cmpd="sng" w="12700">
              <a:solidFill>
                <a:schemeClr val="accent6"/>
              </a:solidFill>
              <a:prstDash val="solid"/>
              <a:round/>
              <a:headEnd len="sm" w="sm" type="none"/>
              <a:tailEnd len="sm" w="sm" type="none"/>
            </a:ln>
          </a:top>
        </a:tcBdr>
        <a:fill>
          <a:solidFill>
            <a:srgbClr val="FFFFFF">
              <a:alpha val="0"/>
            </a:srgbClr>
          </a:solidFill>
        </a:fill>
      </a:tcStyle>
    </a:lastRow>
    <a:seCell>
      <a:tcTxStyle/>
    </a:seCell>
    <a:swCell>
      <a:tcTxStyle/>
    </a:swCell>
    <a:firstRow>
      <a:tcTxStyle b="on" i="off"/>
      <a:tcStyle>
        <a:tcBdr>
          <a:bottom>
            <a:ln cap="flat" cmpd="sng" w="12700">
              <a:solidFill>
                <a:schemeClr val="accent6"/>
              </a:solidFill>
              <a:prstDash val="solid"/>
              <a:round/>
              <a:headEnd len="sm" w="sm" type="none"/>
              <a:tailEnd len="sm" w="sm" type="none"/>
            </a:ln>
          </a:bottom>
        </a:tcBdr>
        <a:fill>
          <a:solidFill>
            <a:srgbClr val="FFFFFF">
              <a:alpha val="0"/>
            </a:srgbClr>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font" Target="fonts/LatoLight-regular.fntdata"/><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LatoLight-italic.fntdata"/><Relationship Id="rId47" Type="http://schemas.openxmlformats.org/officeDocument/2006/relationships/font" Target="fonts/LatoLight-bold.fntdata"/><Relationship Id="rId49" Type="http://schemas.openxmlformats.org/officeDocument/2006/relationships/font" Target="fonts/LatoLight-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PoppinsSemiBold-bold.fntdata"/><Relationship Id="rId50" Type="http://schemas.openxmlformats.org/officeDocument/2006/relationships/font" Target="fonts/PoppinsSemiBold-regular.fntdata"/><Relationship Id="rId53" Type="http://schemas.openxmlformats.org/officeDocument/2006/relationships/font" Target="fonts/PoppinsSemiBold-boldItalic.fntdata"/><Relationship Id="rId52" Type="http://schemas.openxmlformats.org/officeDocument/2006/relationships/font" Target="fonts/PoppinsSemiBold-italic.fntdata"/><Relationship Id="rId11" Type="http://schemas.openxmlformats.org/officeDocument/2006/relationships/slide" Target="slides/slide6.xml"/><Relationship Id="rId10" Type="http://schemas.openxmlformats.org/officeDocument/2006/relationships/slide" Target="slides/slide5.xml"/><Relationship Id="rId54" Type="http://customschemas.google.com/relationships/presentationmetadata" Target="meta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4" name="Google Shape;64;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8" name="Google Shape;208;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1" lang="en-PH"/>
              <a:t>Sebastian Quiniones, Jr.</a:t>
            </a:r>
            <a:endParaRPr/>
          </a:p>
          <a:p>
            <a:pPr indent="0" lvl="0" marL="158750" rtl="0" algn="l">
              <a:lnSpc>
                <a:spcPct val="100000"/>
              </a:lnSpc>
              <a:spcBef>
                <a:spcPts val="0"/>
              </a:spcBef>
              <a:spcAft>
                <a:spcPts val="0"/>
              </a:spcAft>
              <a:buSzPts val="1100"/>
              <a:buNone/>
            </a:pPr>
            <a:r>
              <a:rPr lang="en-PH"/>
              <a:t>Sebastian “Baste” Quiniones, Jr. has been a resident of Beverly Hills Subdivision since 2001. He</a:t>
            </a:r>
            <a:endParaRPr/>
          </a:p>
          <a:p>
            <a:pPr indent="0" lvl="0" marL="158750" rtl="0" algn="l">
              <a:lnSpc>
                <a:spcPct val="100000"/>
              </a:lnSpc>
              <a:spcBef>
                <a:spcPts val="0"/>
              </a:spcBef>
              <a:spcAft>
                <a:spcPts val="0"/>
              </a:spcAft>
              <a:buSzPts val="1100"/>
              <a:buNone/>
            </a:pPr>
            <a:r>
              <a:rPr lang="en-PH"/>
              <a:t>is involved in Industry and NGOs. Currently, the Executive Director of Pilipinas Shell Foundation</a:t>
            </a:r>
            <a:endParaRPr/>
          </a:p>
          <a:p>
            <a:pPr indent="0" lvl="0" marL="158750" rtl="0" algn="l">
              <a:lnSpc>
                <a:spcPct val="100000"/>
              </a:lnSpc>
              <a:spcBef>
                <a:spcPts val="0"/>
              </a:spcBef>
              <a:spcAft>
                <a:spcPts val="0"/>
              </a:spcAft>
              <a:buSzPts val="1100"/>
              <a:buNone/>
            </a:pPr>
            <a:r>
              <a:rPr lang="en-PH"/>
              <a:t>Inc., an Independent Director of Energy Development Corporation, a Director of Prime Oil and Gas</a:t>
            </a:r>
            <a:endParaRPr/>
          </a:p>
          <a:p>
            <a:pPr indent="0" lvl="0" marL="158750" rtl="0" algn="l">
              <a:lnSpc>
                <a:spcPct val="100000"/>
              </a:lnSpc>
              <a:spcBef>
                <a:spcPts val="0"/>
              </a:spcBef>
              <a:spcAft>
                <a:spcPts val="0"/>
              </a:spcAft>
              <a:buSzPts val="1100"/>
              <a:buNone/>
            </a:pPr>
            <a:r>
              <a:rPr lang="en-PH"/>
              <a:t>Inc, Chairman of League of Corporate Foundations, Chairman of Mindoro Biodiversity</a:t>
            </a:r>
            <a:endParaRPr/>
          </a:p>
          <a:p>
            <a:pPr indent="0" lvl="0" marL="158750" rtl="0" algn="l">
              <a:lnSpc>
                <a:spcPct val="100000"/>
              </a:lnSpc>
              <a:spcBef>
                <a:spcPts val="0"/>
              </a:spcBef>
              <a:spcAft>
                <a:spcPts val="0"/>
              </a:spcAft>
              <a:buSzPts val="1100"/>
              <a:buNone/>
            </a:pPr>
            <a:r>
              <a:rPr lang="en-PH"/>
              <a:t>Conservation Foundation. He has over 4 decades of Management experience at Senior</a:t>
            </a:r>
            <a:endParaRPr/>
          </a:p>
          <a:p>
            <a:pPr indent="0" lvl="0" marL="158750" rtl="0" algn="l">
              <a:lnSpc>
                <a:spcPct val="100000"/>
              </a:lnSpc>
              <a:spcBef>
                <a:spcPts val="0"/>
              </a:spcBef>
              <a:spcAft>
                <a:spcPts val="0"/>
              </a:spcAft>
              <a:buSzPts val="1100"/>
              <a:buNone/>
            </a:pPr>
            <a:r>
              <a:rPr lang="en-PH"/>
              <a:t>Management and Board levels on companies and foundations recognized globally for their</a:t>
            </a:r>
            <a:endParaRPr/>
          </a:p>
          <a:p>
            <a:pPr indent="0" lvl="0" marL="158750" rtl="0" algn="l">
              <a:lnSpc>
                <a:spcPct val="100000"/>
              </a:lnSpc>
              <a:spcBef>
                <a:spcPts val="0"/>
              </a:spcBef>
              <a:spcAft>
                <a:spcPts val="0"/>
              </a:spcAft>
              <a:buSzPts val="1100"/>
              <a:buNone/>
            </a:pPr>
            <a:r>
              <a:rPr lang="en-PH"/>
              <a:t>superlative performance on governance and societal contributions.</a:t>
            </a:r>
            <a:endParaRPr/>
          </a:p>
          <a:p>
            <a:pPr indent="0" lvl="0" marL="158750" rtl="0" algn="l">
              <a:lnSpc>
                <a:spcPct val="100000"/>
              </a:lnSpc>
              <a:spcBef>
                <a:spcPts val="0"/>
              </a:spcBef>
              <a:spcAft>
                <a:spcPts val="0"/>
              </a:spcAft>
              <a:buSzPts val="1100"/>
              <a:buNone/>
            </a:pPr>
            <a:r>
              <a:rPr b="1" lang="en-PH"/>
              <a:t>Miguel Castro</a:t>
            </a:r>
            <a:endParaRPr/>
          </a:p>
          <a:p>
            <a:pPr indent="0" lvl="0" marL="158750" rtl="0" algn="l">
              <a:lnSpc>
                <a:spcPct val="100000"/>
              </a:lnSpc>
              <a:spcBef>
                <a:spcPts val="0"/>
              </a:spcBef>
              <a:spcAft>
                <a:spcPts val="0"/>
              </a:spcAft>
              <a:buSzPts val="1100"/>
              <a:buNone/>
            </a:pPr>
            <a:r>
              <a:rPr lang="en-PH"/>
              <a:t>Miguel “Mang Mike” Castro has been a resident of Beverly Hills Subdivision since 2020. His</a:t>
            </a:r>
            <a:endParaRPr/>
          </a:p>
          <a:p>
            <a:pPr indent="0" lvl="0" marL="158750" rtl="0" algn="l">
              <a:lnSpc>
                <a:spcPct val="100000"/>
              </a:lnSpc>
              <a:spcBef>
                <a:spcPts val="0"/>
              </a:spcBef>
              <a:spcAft>
                <a:spcPts val="0"/>
              </a:spcAft>
              <a:buSzPts val="1100"/>
              <a:buNone/>
            </a:pPr>
            <a:r>
              <a:rPr lang="en-PH"/>
              <a:t>professional experience is in the appliance manufacturing industry, where developed his skills in</a:t>
            </a:r>
            <a:endParaRPr/>
          </a:p>
          <a:p>
            <a:pPr indent="0" lvl="0" marL="158750" rtl="0" algn="l">
              <a:lnSpc>
                <a:spcPct val="100000"/>
              </a:lnSpc>
              <a:spcBef>
                <a:spcPts val="0"/>
              </a:spcBef>
              <a:spcAft>
                <a:spcPts val="0"/>
              </a:spcAft>
              <a:buSzPts val="1100"/>
              <a:buNone/>
            </a:pPr>
            <a:r>
              <a:rPr lang="en-PH"/>
              <a:t>operations and management. During this time, he served as an officer of the Philippine Appliance</a:t>
            </a:r>
            <a:endParaRPr/>
          </a:p>
          <a:p>
            <a:pPr indent="0" lvl="0" marL="158750" rtl="0" algn="l">
              <a:lnSpc>
                <a:spcPct val="100000"/>
              </a:lnSpc>
              <a:spcBef>
                <a:spcPts val="0"/>
              </a:spcBef>
              <a:spcAft>
                <a:spcPts val="0"/>
              </a:spcAft>
              <a:buSzPts val="1100"/>
              <a:buNone/>
            </a:pPr>
            <a:r>
              <a:rPr lang="en-PH"/>
              <a:t>Industry Association for almost 10 years and in the Board of Directors of Laguna Technopark</a:t>
            </a:r>
            <a:endParaRPr/>
          </a:p>
          <a:p>
            <a:pPr indent="0" lvl="0" marL="158750" rtl="0" algn="l">
              <a:lnSpc>
                <a:spcPct val="100000"/>
              </a:lnSpc>
              <a:spcBef>
                <a:spcPts val="0"/>
              </a:spcBef>
              <a:spcAft>
                <a:spcPts val="0"/>
              </a:spcAft>
              <a:buSzPts val="1100"/>
              <a:buNone/>
            </a:pPr>
            <a:r>
              <a:rPr lang="en-PH"/>
              <a:t>Association, Inc. for 4 years, where he would later become a consultant.</a:t>
            </a:r>
            <a:endParaRPr/>
          </a:p>
          <a:p>
            <a:pPr indent="0" lvl="0" marL="158750" rtl="0" algn="l">
              <a:lnSpc>
                <a:spcPct val="100000"/>
              </a:lnSpc>
              <a:spcBef>
                <a:spcPts val="0"/>
              </a:spcBef>
              <a:spcAft>
                <a:spcPts val="0"/>
              </a:spcAft>
              <a:buSzPts val="1100"/>
              <a:buNone/>
            </a:pPr>
            <a:r>
              <a:rPr b="1" lang="en-PH"/>
              <a:t>Myra Reinoso</a:t>
            </a:r>
            <a:endParaRPr b="1"/>
          </a:p>
          <a:p>
            <a:pPr indent="0" lvl="0" marL="158750" rtl="0" algn="l">
              <a:lnSpc>
                <a:spcPct val="100000"/>
              </a:lnSpc>
              <a:spcBef>
                <a:spcPts val="0"/>
              </a:spcBef>
              <a:spcAft>
                <a:spcPts val="0"/>
              </a:spcAft>
              <a:buSzPts val="1100"/>
              <a:buNone/>
            </a:pPr>
            <a:r>
              <a:rPr lang="en-PH"/>
              <a:t>Myra Reinoso has been a resident of Beverly Hills Subdivision since 2018. She is a finance</a:t>
            </a:r>
            <a:endParaRPr/>
          </a:p>
          <a:p>
            <a:pPr indent="0" lvl="0" marL="158750" rtl="0" algn="l">
              <a:lnSpc>
                <a:spcPct val="100000"/>
              </a:lnSpc>
              <a:spcBef>
                <a:spcPts val="0"/>
              </a:spcBef>
              <a:spcAft>
                <a:spcPts val="0"/>
              </a:spcAft>
              <a:buSzPts val="1100"/>
              <a:buNone/>
            </a:pPr>
            <a:r>
              <a:rPr lang="en-PH"/>
              <a:t>professional who has more than 40 years of experience as Finance Consultant and Chief Finance</a:t>
            </a:r>
            <a:endParaRPr/>
          </a:p>
          <a:p>
            <a:pPr indent="0" lvl="0" marL="158750" rtl="0" algn="l">
              <a:lnSpc>
                <a:spcPct val="100000"/>
              </a:lnSpc>
              <a:spcBef>
                <a:spcPts val="0"/>
              </a:spcBef>
              <a:spcAft>
                <a:spcPts val="0"/>
              </a:spcAft>
              <a:buSzPts val="1100"/>
              <a:buNone/>
            </a:pPr>
            <a:r>
              <a:rPr lang="en-PH"/>
              <a:t>Officer in both government and private institutions including the Development Bank of the</a:t>
            </a:r>
            <a:endParaRPr/>
          </a:p>
          <a:p>
            <a:pPr indent="0" lvl="0" marL="158750" rtl="0" algn="l">
              <a:lnSpc>
                <a:spcPct val="100000"/>
              </a:lnSpc>
              <a:spcBef>
                <a:spcPts val="0"/>
              </a:spcBef>
              <a:spcAft>
                <a:spcPts val="0"/>
              </a:spcAft>
              <a:buSzPts val="1100"/>
              <a:buNone/>
            </a:pPr>
            <a:r>
              <a:rPr lang="en-PH"/>
              <a:t>Philippines, Home Credit Corporation and SMC Infrastructure, among others. Her expertise span</a:t>
            </a:r>
            <a:endParaRPr/>
          </a:p>
          <a:p>
            <a:pPr indent="0" lvl="0" marL="158750" rtl="0" algn="l">
              <a:lnSpc>
                <a:spcPct val="100000"/>
              </a:lnSpc>
              <a:spcBef>
                <a:spcPts val="0"/>
              </a:spcBef>
              <a:spcAft>
                <a:spcPts val="0"/>
              </a:spcAft>
              <a:buSzPts val="1100"/>
              <a:buNone/>
            </a:pPr>
            <a:r>
              <a:rPr lang="en-PH"/>
              <a:t>from credit evaluation, infrastructure finance, project finance, retail finance, project development</a:t>
            </a:r>
            <a:endParaRPr/>
          </a:p>
          <a:p>
            <a:pPr indent="0" lvl="0" marL="158750" rtl="0" algn="l">
              <a:lnSpc>
                <a:spcPct val="100000"/>
              </a:lnSpc>
              <a:spcBef>
                <a:spcPts val="0"/>
              </a:spcBef>
              <a:spcAft>
                <a:spcPts val="0"/>
              </a:spcAft>
              <a:buSzPts val="1100"/>
              <a:buNone/>
            </a:pPr>
            <a:r>
              <a:rPr lang="en-PH"/>
              <a:t>and finance audit.</a:t>
            </a:r>
            <a:endParaRPr/>
          </a:p>
          <a:p>
            <a:pPr indent="0" lvl="0" marL="158750" rtl="0" algn="l">
              <a:lnSpc>
                <a:spcPct val="100000"/>
              </a:lnSpc>
              <a:spcBef>
                <a:spcPts val="0"/>
              </a:spcBef>
              <a:spcAft>
                <a:spcPts val="0"/>
              </a:spcAft>
              <a:buSzPts val="1100"/>
              <a:buNone/>
            </a:pPr>
            <a:r>
              <a:rPr b="1" lang="en-PH"/>
              <a:t>Eduardo Millana</a:t>
            </a:r>
            <a:endParaRPr b="1"/>
          </a:p>
          <a:p>
            <a:pPr indent="0" lvl="0" marL="158750" rtl="0" algn="l">
              <a:lnSpc>
                <a:spcPct val="100000"/>
              </a:lnSpc>
              <a:spcBef>
                <a:spcPts val="0"/>
              </a:spcBef>
              <a:spcAft>
                <a:spcPts val="0"/>
              </a:spcAft>
              <a:buSzPts val="1100"/>
              <a:buNone/>
            </a:pPr>
            <a:r>
              <a:rPr lang="en-PH"/>
              <a:t>Eduardo “Ed” Millana has been a resident of Beverly Hills Subdivision since 2013. He has over 20</a:t>
            </a:r>
            <a:endParaRPr/>
          </a:p>
          <a:p>
            <a:pPr indent="0" lvl="0" marL="158750" rtl="0" algn="l">
              <a:lnSpc>
                <a:spcPct val="100000"/>
              </a:lnSpc>
              <a:spcBef>
                <a:spcPts val="0"/>
              </a:spcBef>
              <a:spcAft>
                <a:spcPts val="0"/>
              </a:spcAft>
              <a:buSzPts val="1100"/>
              <a:buNone/>
            </a:pPr>
            <a:r>
              <a:rPr lang="en-PH"/>
              <a:t>years of computer engineering experience covering systems integration, manufacturing and RnD.</a:t>
            </a:r>
            <a:endParaRPr/>
          </a:p>
          <a:p>
            <a:pPr indent="0" lvl="0" marL="158750" rtl="0" algn="l">
              <a:lnSpc>
                <a:spcPct val="100000"/>
              </a:lnSpc>
              <a:spcBef>
                <a:spcPts val="0"/>
              </a:spcBef>
              <a:spcAft>
                <a:spcPts val="0"/>
              </a:spcAft>
              <a:buSzPts val="1100"/>
              <a:buNone/>
            </a:pPr>
            <a:r>
              <a:rPr lang="en-PH"/>
              <a:t>He also founded several businesses which comprise of ICT, defense, broadcasting,</a:t>
            </a:r>
            <a:endParaRPr/>
          </a:p>
          <a:p>
            <a:pPr indent="0" lvl="0" marL="158750" rtl="0" algn="l">
              <a:lnSpc>
                <a:spcPct val="100000"/>
              </a:lnSpc>
              <a:spcBef>
                <a:spcPts val="0"/>
              </a:spcBef>
              <a:spcAft>
                <a:spcPts val="0"/>
              </a:spcAft>
              <a:buSzPts val="1100"/>
              <a:buNone/>
            </a:pPr>
            <a:r>
              <a:rPr lang="en-PH"/>
              <a:t>telecommunications and media solutions in the Philippines, Hong Kong, Malaysia and USA.</a:t>
            </a:r>
            <a:endParaRPr/>
          </a:p>
          <a:p>
            <a:pPr indent="0" lvl="0" marL="158750" rtl="0" algn="l">
              <a:lnSpc>
                <a:spcPct val="100000"/>
              </a:lnSpc>
              <a:spcBef>
                <a:spcPts val="0"/>
              </a:spcBef>
              <a:spcAft>
                <a:spcPts val="0"/>
              </a:spcAft>
              <a:buSzPts val="1100"/>
              <a:buNone/>
            </a:pPr>
            <a:r>
              <a:rPr b="1" lang="en-PH"/>
              <a:t>Bernardita McFarland</a:t>
            </a:r>
            <a:endParaRPr/>
          </a:p>
          <a:p>
            <a:pPr indent="0" lvl="0" marL="158750" rtl="0" algn="l">
              <a:lnSpc>
                <a:spcPct val="100000"/>
              </a:lnSpc>
              <a:spcBef>
                <a:spcPts val="0"/>
              </a:spcBef>
              <a:spcAft>
                <a:spcPts val="0"/>
              </a:spcAft>
              <a:buSzPts val="1100"/>
              <a:buNone/>
            </a:pPr>
            <a:r>
              <a:rPr lang="en-PH"/>
              <a:t>Bernardita “Bendette” McFarland has been a resident of Beverly Hills Subdivision since 2009, when</a:t>
            </a:r>
            <a:endParaRPr/>
          </a:p>
          <a:p>
            <a:pPr indent="0" lvl="0" marL="158750" rtl="0" algn="l">
              <a:lnSpc>
                <a:spcPct val="100000"/>
              </a:lnSpc>
              <a:spcBef>
                <a:spcPts val="0"/>
              </a:spcBef>
              <a:spcAft>
                <a:spcPts val="0"/>
              </a:spcAft>
              <a:buSzPts val="1100"/>
              <a:buNone/>
            </a:pPr>
            <a:r>
              <a:rPr lang="en-PH"/>
              <a:t>she officially relocated from Japan. She has over 40 years of active community engagement here</a:t>
            </a:r>
            <a:endParaRPr/>
          </a:p>
          <a:p>
            <a:pPr indent="0" lvl="0" marL="158750" rtl="0" algn="l">
              <a:lnSpc>
                <a:spcPct val="100000"/>
              </a:lnSpc>
              <a:spcBef>
                <a:spcPts val="0"/>
              </a:spcBef>
              <a:spcAft>
                <a:spcPts val="0"/>
              </a:spcAft>
              <a:buSzPts val="1100"/>
              <a:buNone/>
            </a:pPr>
            <a:r>
              <a:rPr lang="en-PH"/>
              <a:t>and abroad including as a leader of the Filipino Community in Tokyo (while teaching in Sophia</a:t>
            </a:r>
            <a:endParaRPr/>
          </a:p>
          <a:p>
            <a:pPr indent="0" lvl="0" marL="158750" rtl="0" algn="l">
              <a:lnSpc>
                <a:spcPct val="100000"/>
              </a:lnSpc>
              <a:spcBef>
                <a:spcPts val="0"/>
              </a:spcBef>
              <a:spcAft>
                <a:spcPts val="0"/>
              </a:spcAft>
              <a:buSzPts val="1100"/>
              <a:buNone/>
            </a:pPr>
            <a:r>
              <a:rPr lang="en-PH"/>
              <a:t>University and the Foreign Service Training Institute) and President of Soroptomist International of</a:t>
            </a:r>
            <a:endParaRPr/>
          </a:p>
          <a:p>
            <a:pPr indent="0" lvl="0" marL="158750" rtl="0" algn="l">
              <a:lnSpc>
                <a:spcPct val="100000"/>
              </a:lnSpc>
              <a:spcBef>
                <a:spcPts val="0"/>
              </a:spcBef>
              <a:spcAft>
                <a:spcPts val="0"/>
              </a:spcAft>
              <a:buSzPts val="1100"/>
              <a:buNone/>
            </a:pPr>
            <a:r>
              <a:rPr lang="en-PH"/>
              <a:t>Antipolo. She has also been active in the Beverly Hills community since 2009, where she served</a:t>
            </a:r>
            <a:endParaRPr/>
          </a:p>
          <a:p>
            <a:pPr indent="0" lvl="0" marL="158750" rtl="0" algn="l">
              <a:lnSpc>
                <a:spcPct val="100000"/>
              </a:lnSpc>
              <a:spcBef>
                <a:spcPts val="0"/>
              </a:spcBef>
              <a:spcAft>
                <a:spcPts val="0"/>
              </a:spcAft>
              <a:buSzPts val="1100"/>
              <a:buNone/>
            </a:pPr>
            <a:r>
              <a:rPr lang="en-PH"/>
              <a:t>two terms as a member of the Board of Governors and Corporate Secretary of subdivision’s then</a:t>
            </a:r>
            <a:endParaRPr/>
          </a:p>
          <a:p>
            <a:pPr indent="0" lvl="0" marL="158750" rtl="0" algn="l">
              <a:lnSpc>
                <a:spcPct val="100000"/>
              </a:lnSpc>
              <a:spcBef>
                <a:spcPts val="0"/>
              </a:spcBef>
              <a:spcAft>
                <a:spcPts val="0"/>
              </a:spcAft>
              <a:buSzPts val="1100"/>
              <a:buNone/>
            </a:pPr>
            <a:r>
              <a:rPr lang="en-PH"/>
              <a:t>HOA.</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4" name="Google Shape;214;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1" lang="en-PH"/>
              <a:t>Sebastian Quiniones, Jr.</a:t>
            </a:r>
            <a:endParaRPr/>
          </a:p>
          <a:p>
            <a:pPr indent="0" lvl="0" marL="158750" rtl="0" algn="l">
              <a:lnSpc>
                <a:spcPct val="100000"/>
              </a:lnSpc>
              <a:spcBef>
                <a:spcPts val="0"/>
              </a:spcBef>
              <a:spcAft>
                <a:spcPts val="0"/>
              </a:spcAft>
              <a:buSzPts val="1100"/>
              <a:buNone/>
            </a:pPr>
            <a:r>
              <a:rPr lang="en-PH"/>
              <a:t>Sebastian “Baste” Quiniones, Jr. has been a resident of Beverly Hills Subdivision since 2001. He</a:t>
            </a:r>
            <a:endParaRPr/>
          </a:p>
          <a:p>
            <a:pPr indent="0" lvl="0" marL="158750" rtl="0" algn="l">
              <a:lnSpc>
                <a:spcPct val="100000"/>
              </a:lnSpc>
              <a:spcBef>
                <a:spcPts val="0"/>
              </a:spcBef>
              <a:spcAft>
                <a:spcPts val="0"/>
              </a:spcAft>
              <a:buSzPts val="1100"/>
              <a:buNone/>
            </a:pPr>
            <a:r>
              <a:rPr lang="en-PH"/>
              <a:t>is involved in Industry and NGOs. Currently, the Executive Director of Pilipinas Shell Foundation</a:t>
            </a:r>
            <a:endParaRPr/>
          </a:p>
          <a:p>
            <a:pPr indent="0" lvl="0" marL="158750" rtl="0" algn="l">
              <a:lnSpc>
                <a:spcPct val="100000"/>
              </a:lnSpc>
              <a:spcBef>
                <a:spcPts val="0"/>
              </a:spcBef>
              <a:spcAft>
                <a:spcPts val="0"/>
              </a:spcAft>
              <a:buSzPts val="1100"/>
              <a:buNone/>
            </a:pPr>
            <a:r>
              <a:rPr lang="en-PH"/>
              <a:t>Inc., an Independent Director of Energy Development Corporation, a Director of Prime Oil and Gas</a:t>
            </a:r>
            <a:endParaRPr/>
          </a:p>
          <a:p>
            <a:pPr indent="0" lvl="0" marL="158750" rtl="0" algn="l">
              <a:lnSpc>
                <a:spcPct val="100000"/>
              </a:lnSpc>
              <a:spcBef>
                <a:spcPts val="0"/>
              </a:spcBef>
              <a:spcAft>
                <a:spcPts val="0"/>
              </a:spcAft>
              <a:buSzPts val="1100"/>
              <a:buNone/>
            </a:pPr>
            <a:r>
              <a:rPr lang="en-PH"/>
              <a:t>Inc, Chairman of League of Corporate Foundations, Chairman of Mindoro Biodiversity</a:t>
            </a:r>
            <a:endParaRPr/>
          </a:p>
          <a:p>
            <a:pPr indent="0" lvl="0" marL="158750" rtl="0" algn="l">
              <a:lnSpc>
                <a:spcPct val="100000"/>
              </a:lnSpc>
              <a:spcBef>
                <a:spcPts val="0"/>
              </a:spcBef>
              <a:spcAft>
                <a:spcPts val="0"/>
              </a:spcAft>
              <a:buSzPts val="1100"/>
              <a:buNone/>
            </a:pPr>
            <a:r>
              <a:rPr lang="en-PH"/>
              <a:t>Conservation Foundation. He has over 4 decades of Management experience at Senior</a:t>
            </a:r>
            <a:endParaRPr/>
          </a:p>
          <a:p>
            <a:pPr indent="0" lvl="0" marL="158750" rtl="0" algn="l">
              <a:lnSpc>
                <a:spcPct val="100000"/>
              </a:lnSpc>
              <a:spcBef>
                <a:spcPts val="0"/>
              </a:spcBef>
              <a:spcAft>
                <a:spcPts val="0"/>
              </a:spcAft>
              <a:buSzPts val="1100"/>
              <a:buNone/>
            </a:pPr>
            <a:r>
              <a:rPr lang="en-PH"/>
              <a:t>Management and Board levels on companies and foundations recognized globally for their</a:t>
            </a:r>
            <a:endParaRPr/>
          </a:p>
          <a:p>
            <a:pPr indent="0" lvl="0" marL="158750" rtl="0" algn="l">
              <a:lnSpc>
                <a:spcPct val="100000"/>
              </a:lnSpc>
              <a:spcBef>
                <a:spcPts val="0"/>
              </a:spcBef>
              <a:spcAft>
                <a:spcPts val="0"/>
              </a:spcAft>
              <a:buSzPts val="1100"/>
              <a:buNone/>
            </a:pPr>
            <a:r>
              <a:rPr lang="en-PH"/>
              <a:t>superlative performance on governance and societal contributions.</a:t>
            </a:r>
            <a:endParaRPr/>
          </a:p>
          <a:p>
            <a:pPr indent="0" lvl="0" marL="158750" rtl="0" algn="l">
              <a:lnSpc>
                <a:spcPct val="100000"/>
              </a:lnSpc>
              <a:spcBef>
                <a:spcPts val="0"/>
              </a:spcBef>
              <a:spcAft>
                <a:spcPts val="0"/>
              </a:spcAft>
              <a:buSzPts val="1100"/>
              <a:buNone/>
            </a:pPr>
            <a:r>
              <a:rPr b="1" lang="en-PH"/>
              <a:t>Miguel Castro</a:t>
            </a:r>
            <a:endParaRPr/>
          </a:p>
          <a:p>
            <a:pPr indent="0" lvl="0" marL="158750" rtl="0" algn="l">
              <a:lnSpc>
                <a:spcPct val="100000"/>
              </a:lnSpc>
              <a:spcBef>
                <a:spcPts val="0"/>
              </a:spcBef>
              <a:spcAft>
                <a:spcPts val="0"/>
              </a:spcAft>
              <a:buSzPts val="1100"/>
              <a:buNone/>
            </a:pPr>
            <a:r>
              <a:rPr lang="en-PH"/>
              <a:t>Miguel “Mang Mike” Castro has been a resident of Beverly Hills Subdivision since 2020. His professional experience is in the appliance manufacturing industry, where developed his skills in</a:t>
            </a:r>
            <a:endParaRPr/>
          </a:p>
          <a:p>
            <a:pPr indent="0" lvl="0" marL="158750" rtl="0" algn="l">
              <a:lnSpc>
                <a:spcPct val="100000"/>
              </a:lnSpc>
              <a:spcBef>
                <a:spcPts val="0"/>
              </a:spcBef>
              <a:spcAft>
                <a:spcPts val="0"/>
              </a:spcAft>
              <a:buSzPts val="1100"/>
              <a:buNone/>
            </a:pPr>
            <a:r>
              <a:rPr lang="en-PH"/>
              <a:t>operations and management. During this time, he served as an officer of the Philippine Appliance Industry Association for almost 10 years and in the Board of Directors of Laguna Technopark</a:t>
            </a:r>
            <a:endParaRPr/>
          </a:p>
          <a:p>
            <a:pPr indent="0" lvl="0" marL="158750" rtl="0" algn="l">
              <a:lnSpc>
                <a:spcPct val="100000"/>
              </a:lnSpc>
              <a:spcBef>
                <a:spcPts val="0"/>
              </a:spcBef>
              <a:spcAft>
                <a:spcPts val="0"/>
              </a:spcAft>
              <a:buSzPts val="1100"/>
              <a:buNone/>
            </a:pPr>
            <a:r>
              <a:rPr lang="en-PH"/>
              <a:t>Association, Inc. for 4 years, where he would later become a consultant.</a:t>
            </a:r>
            <a:endParaRPr/>
          </a:p>
          <a:p>
            <a:pPr indent="0" lvl="0" marL="158750" rtl="0" algn="l">
              <a:lnSpc>
                <a:spcPct val="100000"/>
              </a:lnSpc>
              <a:spcBef>
                <a:spcPts val="0"/>
              </a:spcBef>
              <a:spcAft>
                <a:spcPts val="0"/>
              </a:spcAft>
              <a:buSzPts val="1100"/>
              <a:buNone/>
            </a:pPr>
            <a:r>
              <a:rPr b="1" lang="en-PH"/>
              <a:t>Myra Reinoso</a:t>
            </a:r>
            <a:endParaRPr b="1"/>
          </a:p>
          <a:p>
            <a:pPr indent="0" lvl="0" marL="158750" rtl="0" algn="l">
              <a:lnSpc>
                <a:spcPct val="100000"/>
              </a:lnSpc>
              <a:spcBef>
                <a:spcPts val="0"/>
              </a:spcBef>
              <a:spcAft>
                <a:spcPts val="0"/>
              </a:spcAft>
              <a:buSzPts val="1100"/>
              <a:buNone/>
            </a:pPr>
            <a:r>
              <a:rPr lang="en-PH"/>
              <a:t>Myra Reinoso has been a resident of Beverly Hills Subdivision since 2018. She is a finance</a:t>
            </a:r>
            <a:endParaRPr/>
          </a:p>
          <a:p>
            <a:pPr indent="0" lvl="0" marL="158750" rtl="0" algn="l">
              <a:lnSpc>
                <a:spcPct val="100000"/>
              </a:lnSpc>
              <a:spcBef>
                <a:spcPts val="0"/>
              </a:spcBef>
              <a:spcAft>
                <a:spcPts val="0"/>
              </a:spcAft>
              <a:buSzPts val="1100"/>
              <a:buNone/>
            </a:pPr>
            <a:r>
              <a:rPr lang="en-PH"/>
              <a:t>professional who has more than 40 years of experience as Finance Consultant and Chief Finance</a:t>
            </a:r>
            <a:endParaRPr/>
          </a:p>
          <a:p>
            <a:pPr indent="0" lvl="0" marL="158750" rtl="0" algn="l">
              <a:lnSpc>
                <a:spcPct val="100000"/>
              </a:lnSpc>
              <a:spcBef>
                <a:spcPts val="0"/>
              </a:spcBef>
              <a:spcAft>
                <a:spcPts val="0"/>
              </a:spcAft>
              <a:buSzPts val="1100"/>
              <a:buNone/>
            </a:pPr>
            <a:r>
              <a:rPr lang="en-PH"/>
              <a:t>Officer in both government and private institutions including the Development Bank of the</a:t>
            </a:r>
            <a:endParaRPr/>
          </a:p>
          <a:p>
            <a:pPr indent="0" lvl="0" marL="158750" rtl="0" algn="l">
              <a:lnSpc>
                <a:spcPct val="100000"/>
              </a:lnSpc>
              <a:spcBef>
                <a:spcPts val="0"/>
              </a:spcBef>
              <a:spcAft>
                <a:spcPts val="0"/>
              </a:spcAft>
              <a:buSzPts val="1100"/>
              <a:buNone/>
            </a:pPr>
            <a:r>
              <a:rPr lang="en-PH"/>
              <a:t>Philippines, Home Credit Corporation and SMC Infrastructure, among others. Her expertise span</a:t>
            </a:r>
            <a:endParaRPr/>
          </a:p>
          <a:p>
            <a:pPr indent="0" lvl="0" marL="158750" rtl="0" algn="l">
              <a:lnSpc>
                <a:spcPct val="100000"/>
              </a:lnSpc>
              <a:spcBef>
                <a:spcPts val="0"/>
              </a:spcBef>
              <a:spcAft>
                <a:spcPts val="0"/>
              </a:spcAft>
              <a:buSzPts val="1100"/>
              <a:buNone/>
            </a:pPr>
            <a:r>
              <a:rPr lang="en-PH"/>
              <a:t>from credit evaluation, infrastructure finance, project finance, retail finance, project development</a:t>
            </a:r>
            <a:endParaRPr/>
          </a:p>
          <a:p>
            <a:pPr indent="0" lvl="0" marL="158750" rtl="0" algn="l">
              <a:lnSpc>
                <a:spcPct val="100000"/>
              </a:lnSpc>
              <a:spcBef>
                <a:spcPts val="0"/>
              </a:spcBef>
              <a:spcAft>
                <a:spcPts val="0"/>
              </a:spcAft>
              <a:buSzPts val="1100"/>
              <a:buNone/>
            </a:pPr>
            <a:r>
              <a:rPr lang="en-PH"/>
              <a:t>and finance audit.</a:t>
            </a:r>
            <a:endParaRPr/>
          </a:p>
          <a:p>
            <a:pPr indent="0" lvl="0" marL="158750" rtl="0" algn="l">
              <a:lnSpc>
                <a:spcPct val="100000"/>
              </a:lnSpc>
              <a:spcBef>
                <a:spcPts val="0"/>
              </a:spcBef>
              <a:spcAft>
                <a:spcPts val="0"/>
              </a:spcAft>
              <a:buSzPts val="1100"/>
              <a:buNone/>
            </a:pPr>
            <a:r>
              <a:rPr b="1" lang="en-PH"/>
              <a:t>Eduardo Millana</a:t>
            </a:r>
            <a:endParaRPr b="1"/>
          </a:p>
          <a:p>
            <a:pPr indent="0" lvl="0" marL="158750" rtl="0" algn="l">
              <a:lnSpc>
                <a:spcPct val="100000"/>
              </a:lnSpc>
              <a:spcBef>
                <a:spcPts val="0"/>
              </a:spcBef>
              <a:spcAft>
                <a:spcPts val="0"/>
              </a:spcAft>
              <a:buSzPts val="1100"/>
              <a:buNone/>
            </a:pPr>
            <a:r>
              <a:rPr lang="en-PH"/>
              <a:t>Eduardo “Ed” Millana has been a resident of Beverly Hills Subdivision since 2013. He has over 20</a:t>
            </a:r>
            <a:endParaRPr/>
          </a:p>
          <a:p>
            <a:pPr indent="0" lvl="0" marL="158750" rtl="0" algn="l">
              <a:lnSpc>
                <a:spcPct val="100000"/>
              </a:lnSpc>
              <a:spcBef>
                <a:spcPts val="0"/>
              </a:spcBef>
              <a:spcAft>
                <a:spcPts val="0"/>
              </a:spcAft>
              <a:buSzPts val="1100"/>
              <a:buNone/>
            </a:pPr>
            <a:r>
              <a:rPr lang="en-PH"/>
              <a:t>years of computer engineering experience covering systems integration, manufacturing and RnD.</a:t>
            </a:r>
            <a:endParaRPr/>
          </a:p>
          <a:p>
            <a:pPr indent="0" lvl="0" marL="158750" rtl="0" algn="l">
              <a:lnSpc>
                <a:spcPct val="100000"/>
              </a:lnSpc>
              <a:spcBef>
                <a:spcPts val="0"/>
              </a:spcBef>
              <a:spcAft>
                <a:spcPts val="0"/>
              </a:spcAft>
              <a:buSzPts val="1100"/>
              <a:buNone/>
            </a:pPr>
            <a:r>
              <a:rPr lang="en-PH"/>
              <a:t>He also founded several businesses which comprise of ICT, defense, broadcasting,</a:t>
            </a:r>
            <a:endParaRPr/>
          </a:p>
          <a:p>
            <a:pPr indent="0" lvl="0" marL="158750" rtl="0" algn="l">
              <a:lnSpc>
                <a:spcPct val="100000"/>
              </a:lnSpc>
              <a:spcBef>
                <a:spcPts val="0"/>
              </a:spcBef>
              <a:spcAft>
                <a:spcPts val="0"/>
              </a:spcAft>
              <a:buSzPts val="1100"/>
              <a:buNone/>
            </a:pPr>
            <a:r>
              <a:rPr lang="en-PH"/>
              <a:t>telecommunications and media solutions in the Philippines, Hong Kong, Malaysia and USA.</a:t>
            </a:r>
            <a:endParaRPr/>
          </a:p>
          <a:p>
            <a:pPr indent="0" lvl="0" marL="158750" rtl="0" algn="l">
              <a:lnSpc>
                <a:spcPct val="100000"/>
              </a:lnSpc>
              <a:spcBef>
                <a:spcPts val="0"/>
              </a:spcBef>
              <a:spcAft>
                <a:spcPts val="0"/>
              </a:spcAft>
              <a:buSzPts val="1100"/>
              <a:buNone/>
            </a:pPr>
            <a:r>
              <a:rPr b="1" lang="en-PH"/>
              <a:t>Bernardita McFarland</a:t>
            </a:r>
            <a:endParaRPr/>
          </a:p>
          <a:p>
            <a:pPr indent="0" lvl="0" marL="158750" rtl="0" algn="l">
              <a:lnSpc>
                <a:spcPct val="100000"/>
              </a:lnSpc>
              <a:spcBef>
                <a:spcPts val="0"/>
              </a:spcBef>
              <a:spcAft>
                <a:spcPts val="0"/>
              </a:spcAft>
              <a:buSzPts val="1100"/>
              <a:buNone/>
            </a:pPr>
            <a:r>
              <a:rPr lang="en-PH"/>
              <a:t>Bernardita “Bendette” McFarland has been a resident of Beverly Hills Subdivision since 2009, when</a:t>
            </a:r>
            <a:endParaRPr/>
          </a:p>
          <a:p>
            <a:pPr indent="0" lvl="0" marL="158750" rtl="0" algn="l">
              <a:lnSpc>
                <a:spcPct val="100000"/>
              </a:lnSpc>
              <a:spcBef>
                <a:spcPts val="0"/>
              </a:spcBef>
              <a:spcAft>
                <a:spcPts val="0"/>
              </a:spcAft>
              <a:buSzPts val="1100"/>
              <a:buNone/>
            </a:pPr>
            <a:r>
              <a:rPr lang="en-PH"/>
              <a:t>she officially relocated from Japan. She has over 40 years of active community engagement here</a:t>
            </a:r>
            <a:endParaRPr/>
          </a:p>
          <a:p>
            <a:pPr indent="0" lvl="0" marL="158750" rtl="0" algn="l">
              <a:lnSpc>
                <a:spcPct val="100000"/>
              </a:lnSpc>
              <a:spcBef>
                <a:spcPts val="0"/>
              </a:spcBef>
              <a:spcAft>
                <a:spcPts val="0"/>
              </a:spcAft>
              <a:buSzPts val="1100"/>
              <a:buNone/>
            </a:pPr>
            <a:r>
              <a:rPr lang="en-PH"/>
              <a:t>and abroad including as a leader of the Filipino Community in Tokyo (while teaching in Sophia</a:t>
            </a:r>
            <a:endParaRPr/>
          </a:p>
          <a:p>
            <a:pPr indent="0" lvl="0" marL="158750" rtl="0" algn="l">
              <a:lnSpc>
                <a:spcPct val="100000"/>
              </a:lnSpc>
              <a:spcBef>
                <a:spcPts val="0"/>
              </a:spcBef>
              <a:spcAft>
                <a:spcPts val="0"/>
              </a:spcAft>
              <a:buSzPts val="1100"/>
              <a:buNone/>
            </a:pPr>
            <a:r>
              <a:rPr lang="en-PH"/>
              <a:t>University and the Foreign Service Training Institute) and President of Soroptomist International of</a:t>
            </a:r>
            <a:endParaRPr/>
          </a:p>
          <a:p>
            <a:pPr indent="0" lvl="0" marL="158750" rtl="0" algn="l">
              <a:lnSpc>
                <a:spcPct val="100000"/>
              </a:lnSpc>
              <a:spcBef>
                <a:spcPts val="0"/>
              </a:spcBef>
              <a:spcAft>
                <a:spcPts val="0"/>
              </a:spcAft>
              <a:buSzPts val="1100"/>
              <a:buNone/>
            </a:pPr>
            <a:r>
              <a:rPr lang="en-PH"/>
              <a:t>Antipolo. She has also been active in the Beverly Hills community since 2009, where she served</a:t>
            </a:r>
            <a:endParaRPr/>
          </a:p>
          <a:p>
            <a:pPr indent="0" lvl="0" marL="158750" rtl="0" algn="l">
              <a:lnSpc>
                <a:spcPct val="100000"/>
              </a:lnSpc>
              <a:spcBef>
                <a:spcPts val="0"/>
              </a:spcBef>
              <a:spcAft>
                <a:spcPts val="0"/>
              </a:spcAft>
              <a:buSzPts val="1100"/>
              <a:buNone/>
            </a:pPr>
            <a:r>
              <a:rPr lang="en-PH"/>
              <a:t>two terms as a member of the Board of Governors and Corporate Secretary of subdivision’s then</a:t>
            </a:r>
            <a:endParaRPr/>
          </a:p>
          <a:p>
            <a:pPr indent="0" lvl="0" marL="158750" rtl="0" algn="l">
              <a:lnSpc>
                <a:spcPct val="100000"/>
              </a:lnSpc>
              <a:spcBef>
                <a:spcPts val="0"/>
              </a:spcBef>
              <a:spcAft>
                <a:spcPts val="0"/>
              </a:spcAft>
              <a:buSzPts val="1100"/>
              <a:buNone/>
            </a:pPr>
            <a:r>
              <a:rPr lang="en-PH"/>
              <a:t>HOA.</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0" name="Google Shape;220;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1" lang="en-PH"/>
              <a:t>Sebastian Quiniones, Jr.</a:t>
            </a:r>
            <a:endParaRPr/>
          </a:p>
          <a:p>
            <a:pPr indent="0" lvl="0" marL="158750" rtl="0" algn="l">
              <a:lnSpc>
                <a:spcPct val="100000"/>
              </a:lnSpc>
              <a:spcBef>
                <a:spcPts val="0"/>
              </a:spcBef>
              <a:spcAft>
                <a:spcPts val="0"/>
              </a:spcAft>
              <a:buSzPts val="1100"/>
              <a:buNone/>
            </a:pPr>
            <a:r>
              <a:rPr lang="en-PH"/>
              <a:t>Sebastian “Baste” Quiniones, Jr. has been a resident of Beverly Hills Subdivision since 2001. He is involved in Industry and NGOs. Currently, the Executive Director of Pilipinas Shell Foundation</a:t>
            </a:r>
            <a:endParaRPr/>
          </a:p>
          <a:p>
            <a:pPr indent="0" lvl="0" marL="158750" rtl="0" algn="l">
              <a:lnSpc>
                <a:spcPct val="100000"/>
              </a:lnSpc>
              <a:spcBef>
                <a:spcPts val="0"/>
              </a:spcBef>
              <a:spcAft>
                <a:spcPts val="0"/>
              </a:spcAft>
              <a:buSzPts val="1100"/>
              <a:buNone/>
            </a:pPr>
            <a:r>
              <a:rPr lang="en-PH"/>
              <a:t>Inc., an Independent Director of Energy Development Corporation, a Director of Prime Oil and Gas Inc, Chairman of League of Corporate Foundations, Chairman of Mindoro Biodiversity</a:t>
            </a:r>
            <a:endParaRPr/>
          </a:p>
          <a:p>
            <a:pPr indent="0" lvl="0" marL="158750" rtl="0" algn="l">
              <a:lnSpc>
                <a:spcPct val="100000"/>
              </a:lnSpc>
              <a:spcBef>
                <a:spcPts val="0"/>
              </a:spcBef>
              <a:spcAft>
                <a:spcPts val="0"/>
              </a:spcAft>
              <a:buSzPts val="1100"/>
              <a:buNone/>
            </a:pPr>
            <a:r>
              <a:rPr lang="en-PH"/>
              <a:t>Conservation Foundation. He has over 4 decades of Management experience at Senior Management and Board levels on companies and foundations recognized globally for their superlative performance on governance and societal contributions.</a:t>
            </a:r>
            <a:endParaRPr/>
          </a:p>
          <a:p>
            <a:pPr indent="0" lvl="0" marL="158750" rtl="0" algn="l">
              <a:lnSpc>
                <a:spcPct val="100000"/>
              </a:lnSpc>
              <a:spcBef>
                <a:spcPts val="0"/>
              </a:spcBef>
              <a:spcAft>
                <a:spcPts val="0"/>
              </a:spcAft>
              <a:buSzPts val="1100"/>
              <a:buNone/>
            </a:pPr>
            <a:r>
              <a:rPr b="1" lang="en-PH"/>
              <a:t>Miguel Castro</a:t>
            </a:r>
            <a:endParaRPr/>
          </a:p>
          <a:p>
            <a:pPr indent="0" lvl="0" marL="158750" rtl="0" algn="l">
              <a:lnSpc>
                <a:spcPct val="100000"/>
              </a:lnSpc>
              <a:spcBef>
                <a:spcPts val="0"/>
              </a:spcBef>
              <a:spcAft>
                <a:spcPts val="0"/>
              </a:spcAft>
              <a:buSzPts val="1100"/>
              <a:buNone/>
            </a:pPr>
            <a:r>
              <a:rPr lang="en-PH"/>
              <a:t>Miguel “Mang Mike” Castro has been a resident of Beverly Hills Subdivision since 2020. His professional experience is in the appliance manufacturing industry, where developed his skills in</a:t>
            </a:r>
            <a:endParaRPr/>
          </a:p>
          <a:p>
            <a:pPr indent="0" lvl="0" marL="158750" rtl="0" algn="l">
              <a:lnSpc>
                <a:spcPct val="100000"/>
              </a:lnSpc>
              <a:spcBef>
                <a:spcPts val="0"/>
              </a:spcBef>
              <a:spcAft>
                <a:spcPts val="0"/>
              </a:spcAft>
              <a:buSzPts val="1100"/>
              <a:buNone/>
            </a:pPr>
            <a:r>
              <a:rPr lang="en-PH"/>
              <a:t>operations and management. During this time, he served as an officer of the Philippine Appliance Industry Association for almost 10 years and in the Board of Directors of Laguna Technopark</a:t>
            </a:r>
            <a:endParaRPr/>
          </a:p>
          <a:p>
            <a:pPr indent="0" lvl="0" marL="158750" rtl="0" algn="l">
              <a:lnSpc>
                <a:spcPct val="100000"/>
              </a:lnSpc>
              <a:spcBef>
                <a:spcPts val="0"/>
              </a:spcBef>
              <a:spcAft>
                <a:spcPts val="0"/>
              </a:spcAft>
              <a:buSzPts val="1100"/>
              <a:buNone/>
            </a:pPr>
            <a:r>
              <a:rPr lang="en-PH"/>
              <a:t>Association, Inc. for 4 years, where he would later become a consultant.</a:t>
            </a:r>
            <a:endParaRPr/>
          </a:p>
          <a:p>
            <a:pPr indent="0" lvl="0" marL="158750" rtl="0" algn="l">
              <a:lnSpc>
                <a:spcPct val="100000"/>
              </a:lnSpc>
              <a:spcBef>
                <a:spcPts val="0"/>
              </a:spcBef>
              <a:spcAft>
                <a:spcPts val="0"/>
              </a:spcAft>
              <a:buSzPts val="1100"/>
              <a:buNone/>
            </a:pPr>
            <a:r>
              <a:rPr b="1" lang="en-PH"/>
              <a:t>Myra Reinoso</a:t>
            </a:r>
            <a:endParaRPr b="1"/>
          </a:p>
          <a:p>
            <a:pPr indent="0" lvl="0" marL="158750" rtl="0" algn="l">
              <a:lnSpc>
                <a:spcPct val="100000"/>
              </a:lnSpc>
              <a:spcBef>
                <a:spcPts val="0"/>
              </a:spcBef>
              <a:spcAft>
                <a:spcPts val="0"/>
              </a:spcAft>
              <a:buSzPts val="1100"/>
              <a:buNone/>
            </a:pPr>
            <a:r>
              <a:rPr lang="en-PH"/>
              <a:t>Myra Reinoso has been a resident of Beverly Hills Subdivision since 2018. She is a finance professional who has more than 40 years of experience as Finance Consultant and Chief Finance</a:t>
            </a:r>
            <a:endParaRPr/>
          </a:p>
          <a:p>
            <a:pPr indent="0" lvl="0" marL="158750" rtl="0" algn="l">
              <a:lnSpc>
                <a:spcPct val="100000"/>
              </a:lnSpc>
              <a:spcBef>
                <a:spcPts val="0"/>
              </a:spcBef>
              <a:spcAft>
                <a:spcPts val="0"/>
              </a:spcAft>
              <a:buSzPts val="1100"/>
              <a:buNone/>
            </a:pPr>
            <a:r>
              <a:rPr lang="en-PH"/>
              <a:t>Officer in both government and private institutions including the Development Bank of the Philippines, Home Credit Corporation and SMC Infrastructure, among others. Her expertise span</a:t>
            </a:r>
            <a:endParaRPr/>
          </a:p>
          <a:p>
            <a:pPr indent="0" lvl="0" marL="158750" rtl="0" algn="l">
              <a:lnSpc>
                <a:spcPct val="100000"/>
              </a:lnSpc>
              <a:spcBef>
                <a:spcPts val="0"/>
              </a:spcBef>
              <a:spcAft>
                <a:spcPts val="0"/>
              </a:spcAft>
              <a:buSzPts val="1100"/>
              <a:buNone/>
            </a:pPr>
            <a:r>
              <a:rPr lang="en-PH"/>
              <a:t>from credit evaluation, infrastructure finance, project finance, retail finance, project development and finance audit.</a:t>
            </a:r>
            <a:endParaRPr/>
          </a:p>
          <a:p>
            <a:pPr indent="0" lvl="0" marL="158750" rtl="0" algn="l">
              <a:lnSpc>
                <a:spcPct val="100000"/>
              </a:lnSpc>
              <a:spcBef>
                <a:spcPts val="0"/>
              </a:spcBef>
              <a:spcAft>
                <a:spcPts val="0"/>
              </a:spcAft>
              <a:buSzPts val="1100"/>
              <a:buNone/>
            </a:pPr>
            <a:r>
              <a:rPr b="1" lang="en-PH"/>
              <a:t>Eduardo Millana</a:t>
            </a:r>
            <a:endParaRPr b="1"/>
          </a:p>
          <a:p>
            <a:pPr indent="0" lvl="0" marL="158750" rtl="0" algn="l">
              <a:lnSpc>
                <a:spcPct val="100000"/>
              </a:lnSpc>
              <a:spcBef>
                <a:spcPts val="0"/>
              </a:spcBef>
              <a:spcAft>
                <a:spcPts val="0"/>
              </a:spcAft>
              <a:buSzPts val="1100"/>
              <a:buNone/>
            </a:pPr>
            <a:r>
              <a:rPr lang="en-PH"/>
              <a:t>Eduardo “Ed” Millana has been a resident of Beverly Hills Subdivision since 2013. He has over 20</a:t>
            </a:r>
            <a:endParaRPr/>
          </a:p>
          <a:p>
            <a:pPr indent="0" lvl="0" marL="158750" rtl="0" algn="l">
              <a:lnSpc>
                <a:spcPct val="100000"/>
              </a:lnSpc>
              <a:spcBef>
                <a:spcPts val="0"/>
              </a:spcBef>
              <a:spcAft>
                <a:spcPts val="0"/>
              </a:spcAft>
              <a:buSzPts val="1100"/>
              <a:buNone/>
            </a:pPr>
            <a:r>
              <a:rPr lang="en-PH"/>
              <a:t>years of computer engineering experience covering systems integration, manufacturing and RnD.</a:t>
            </a:r>
            <a:endParaRPr/>
          </a:p>
          <a:p>
            <a:pPr indent="0" lvl="0" marL="158750" rtl="0" algn="l">
              <a:lnSpc>
                <a:spcPct val="100000"/>
              </a:lnSpc>
              <a:spcBef>
                <a:spcPts val="0"/>
              </a:spcBef>
              <a:spcAft>
                <a:spcPts val="0"/>
              </a:spcAft>
              <a:buSzPts val="1100"/>
              <a:buNone/>
            </a:pPr>
            <a:r>
              <a:rPr lang="en-PH"/>
              <a:t>He also founded several businesses which comprise of ICT, defense, broadcasting,</a:t>
            </a:r>
            <a:endParaRPr/>
          </a:p>
          <a:p>
            <a:pPr indent="0" lvl="0" marL="158750" rtl="0" algn="l">
              <a:lnSpc>
                <a:spcPct val="100000"/>
              </a:lnSpc>
              <a:spcBef>
                <a:spcPts val="0"/>
              </a:spcBef>
              <a:spcAft>
                <a:spcPts val="0"/>
              </a:spcAft>
              <a:buSzPts val="1100"/>
              <a:buNone/>
            </a:pPr>
            <a:r>
              <a:rPr lang="en-PH"/>
              <a:t>telecommunications and media solutions in the Philippines, Hong Kong, Malaysia and USA.</a:t>
            </a:r>
            <a:endParaRPr/>
          </a:p>
          <a:p>
            <a:pPr indent="0" lvl="0" marL="158750" rtl="0" algn="l">
              <a:lnSpc>
                <a:spcPct val="100000"/>
              </a:lnSpc>
              <a:spcBef>
                <a:spcPts val="0"/>
              </a:spcBef>
              <a:spcAft>
                <a:spcPts val="0"/>
              </a:spcAft>
              <a:buSzPts val="1100"/>
              <a:buNone/>
            </a:pPr>
            <a:r>
              <a:rPr b="1" lang="en-PH"/>
              <a:t>Bernardita McFarland</a:t>
            </a:r>
            <a:endParaRPr/>
          </a:p>
          <a:p>
            <a:pPr indent="0" lvl="0" marL="158750" rtl="0" algn="l">
              <a:lnSpc>
                <a:spcPct val="100000"/>
              </a:lnSpc>
              <a:spcBef>
                <a:spcPts val="0"/>
              </a:spcBef>
              <a:spcAft>
                <a:spcPts val="0"/>
              </a:spcAft>
              <a:buSzPts val="1100"/>
              <a:buNone/>
            </a:pPr>
            <a:r>
              <a:rPr lang="en-PH"/>
              <a:t>Bernardita “Bendette” McFarland has been a resident of Beverly Hills Subdivision since 2009, when</a:t>
            </a:r>
            <a:endParaRPr/>
          </a:p>
          <a:p>
            <a:pPr indent="0" lvl="0" marL="158750" rtl="0" algn="l">
              <a:lnSpc>
                <a:spcPct val="100000"/>
              </a:lnSpc>
              <a:spcBef>
                <a:spcPts val="0"/>
              </a:spcBef>
              <a:spcAft>
                <a:spcPts val="0"/>
              </a:spcAft>
              <a:buSzPts val="1100"/>
              <a:buNone/>
            </a:pPr>
            <a:r>
              <a:rPr lang="en-PH"/>
              <a:t>she officially relocated from Japan. She has over 40 years of active community engagement here</a:t>
            </a:r>
            <a:endParaRPr/>
          </a:p>
          <a:p>
            <a:pPr indent="0" lvl="0" marL="158750" rtl="0" algn="l">
              <a:lnSpc>
                <a:spcPct val="100000"/>
              </a:lnSpc>
              <a:spcBef>
                <a:spcPts val="0"/>
              </a:spcBef>
              <a:spcAft>
                <a:spcPts val="0"/>
              </a:spcAft>
              <a:buSzPts val="1100"/>
              <a:buNone/>
            </a:pPr>
            <a:r>
              <a:rPr lang="en-PH"/>
              <a:t>and abroad including as a leader of the Filipino Community in Tokyo (while teaching in Sophia</a:t>
            </a:r>
            <a:endParaRPr/>
          </a:p>
          <a:p>
            <a:pPr indent="0" lvl="0" marL="158750" rtl="0" algn="l">
              <a:lnSpc>
                <a:spcPct val="100000"/>
              </a:lnSpc>
              <a:spcBef>
                <a:spcPts val="0"/>
              </a:spcBef>
              <a:spcAft>
                <a:spcPts val="0"/>
              </a:spcAft>
              <a:buSzPts val="1100"/>
              <a:buNone/>
            </a:pPr>
            <a:r>
              <a:rPr lang="en-PH"/>
              <a:t>University and the Foreign Service Training Institute) and President of Soroptomist International of</a:t>
            </a:r>
            <a:endParaRPr/>
          </a:p>
          <a:p>
            <a:pPr indent="0" lvl="0" marL="158750" rtl="0" algn="l">
              <a:lnSpc>
                <a:spcPct val="100000"/>
              </a:lnSpc>
              <a:spcBef>
                <a:spcPts val="0"/>
              </a:spcBef>
              <a:spcAft>
                <a:spcPts val="0"/>
              </a:spcAft>
              <a:buSzPts val="1100"/>
              <a:buNone/>
            </a:pPr>
            <a:r>
              <a:rPr lang="en-PH"/>
              <a:t>Antipolo. She has also been active in the Beverly Hills community since 2009, where she served</a:t>
            </a:r>
            <a:endParaRPr/>
          </a:p>
          <a:p>
            <a:pPr indent="0" lvl="0" marL="158750" rtl="0" algn="l">
              <a:lnSpc>
                <a:spcPct val="100000"/>
              </a:lnSpc>
              <a:spcBef>
                <a:spcPts val="0"/>
              </a:spcBef>
              <a:spcAft>
                <a:spcPts val="0"/>
              </a:spcAft>
              <a:buSzPts val="1100"/>
              <a:buNone/>
            </a:pPr>
            <a:r>
              <a:rPr lang="en-PH"/>
              <a:t>two terms as a member of the Board of Governors and Corporate Secretary of subdivision’s then</a:t>
            </a:r>
            <a:endParaRPr/>
          </a:p>
          <a:p>
            <a:pPr indent="0" lvl="0" marL="158750" rtl="0" algn="l">
              <a:lnSpc>
                <a:spcPct val="100000"/>
              </a:lnSpc>
              <a:spcBef>
                <a:spcPts val="0"/>
              </a:spcBef>
              <a:spcAft>
                <a:spcPts val="0"/>
              </a:spcAft>
              <a:buSzPts val="1100"/>
              <a:buNone/>
            </a:pPr>
            <a:r>
              <a:rPr lang="en-PH"/>
              <a:t>HOA.</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 name="Google Shape;226;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1" lang="en-PH"/>
              <a:t>Sebastian Quiniones, Jr.</a:t>
            </a:r>
            <a:endParaRPr/>
          </a:p>
          <a:p>
            <a:pPr indent="0" lvl="0" marL="158750" rtl="0" algn="l">
              <a:lnSpc>
                <a:spcPct val="100000"/>
              </a:lnSpc>
              <a:spcBef>
                <a:spcPts val="0"/>
              </a:spcBef>
              <a:spcAft>
                <a:spcPts val="0"/>
              </a:spcAft>
              <a:buSzPts val="1100"/>
              <a:buNone/>
            </a:pPr>
            <a:r>
              <a:rPr lang="en-PH"/>
              <a:t>Sebastian “Baste” Quiniones, Jr. has been a resident of Beverly Hills Subdivision since 2001. He is involved in Industry and NGOs. Currently, the Executive Director of Pilipinas Shell Foundation</a:t>
            </a:r>
            <a:endParaRPr/>
          </a:p>
          <a:p>
            <a:pPr indent="0" lvl="0" marL="158750" rtl="0" algn="l">
              <a:lnSpc>
                <a:spcPct val="100000"/>
              </a:lnSpc>
              <a:spcBef>
                <a:spcPts val="0"/>
              </a:spcBef>
              <a:spcAft>
                <a:spcPts val="0"/>
              </a:spcAft>
              <a:buSzPts val="1100"/>
              <a:buNone/>
            </a:pPr>
            <a:r>
              <a:rPr lang="en-PH"/>
              <a:t>Inc., an Independent Director of Energy Development Corporation, a Director of Prime Oil and Gas Inc, Chairman of League of Corporate Foundations, Chairman of Mindoro Biodiversity</a:t>
            </a:r>
            <a:endParaRPr/>
          </a:p>
          <a:p>
            <a:pPr indent="0" lvl="0" marL="158750" rtl="0" algn="l">
              <a:lnSpc>
                <a:spcPct val="100000"/>
              </a:lnSpc>
              <a:spcBef>
                <a:spcPts val="0"/>
              </a:spcBef>
              <a:spcAft>
                <a:spcPts val="0"/>
              </a:spcAft>
              <a:buSzPts val="1100"/>
              <a:buNone/>
            </a:pPr>
            <a:r>
              <a:rPr lang="en-PH"/>
              <a:t>Conservation Foundation. He has over 4 decades of Management experience at Senior Management and Board levels on companies and foundations recognized globally for their superlative performance on governance and societal contributions.</a:t>
            </a:r>
            <a:endParaRPr/>
          </a:p>
          <a:p>
            <a:pPr indent="0" lvl="0" marL="158750" rtl="0" algn="l">
              <a:lnSpc>
                <a:spcPct val="100000"/>
              </a:lnSpc>
              <a:spcBef>
                <a:spcPts val="0"/>
              </a:spcBef>
              <a:spcAft>
                <a:spcPts val="0"/>
              </a:spcAft>
              <a:buSzPts val="1100"/>
              <a:buNone/>
            </a:pPr>
            <a:r>
              <a:rPr b="1" lang="en-PH"/>
              <a:t>Miguel Castro</a:t>
            </a:r>
            <a:endParaRPr/>
          </a:p>
          <a:p>
            <a:pPr indent="0" lvl="0" marL="158750" rtl="0" algn="l">
              <a:lnSpc>
                <a:spcPct val="100000"/>
              </a:lnSpc>
              <a:spcBef>
                <a:spcPts val="0"/>
              </a:spcBef>
              <a:spcAft>
                <a:spcPts val="0"/>
              </a:spcAft>
              <a:buSzPts val="1100"/>
              <a:buNone/>
            </a:pPr>
            <a:r>
              <a:rPr lang="en-PH"/>
              <a:t>Miguel “Mang Mike” Castro has been a resident of Beverly Hills Subdivision since 2020. His professional experience is in the appliance manufacturing industry, where developed his skills in</a:t>
            </a:r>
            <a:endParaRPr/>
          </a:p>
          <a:p>
            <a:pPr indent="0" lvl="0" marL="158750" rtl="0" algn="l">
              <a:lnSpc>
                <a:spcPct val="100000"/>
              </a:lnSpc>
              <a:spcBef>
                <a:spcPts val="0"/>
              </a:spcBef>
              <a:spcAft>
                <a:spcPts val="0"/>
              </a:spcAft>
              <a:buSzPts val="1100"/>
              <a:buNone/>
            </a:pPr>
            <a:r>
              <a:rPr lang="en-PH"/>
              <a:t>operations and management. During this time, he served as an officer of the Philippine Appliance Industry Association for almost 10 years and in the Board of Directors of Laguna Technopark</a:t>
            </a:r>
            <a:endParaRPr/>
          </a:p>
          <a:p>
            <a:pPr indent="0" lvl="0" marL="158750" rtl="0" algn="l">
              <a:lnSpc>
                <a:spcPct val="100000"/>
              </a:lnSpc>
              <a:spcBef>
                <a:spcPts val="0"/>
              </a:spcBef>
              <a:spcAft>
                <a:spcPts val="0"/>
              </a:spcAft>
              <a:buSzPts val="1100"/>
              <a:buNone/>
            </a:pPr>
            <a:r>
              <a:rPr lang="en-PH"/>
              <a:t>Association, Inc. for 4 years, where he would later become a consultant.</a:t>
            </a:r>
            <a:endParaRPr/>
          </a:p>
          <a:p>
            <a:pPr indent="0" lvl="0" marL="158750" rtl="0" algn="l">
              <a:lnSpc>
                <a:spcPct val="100000"/>
              </a:lnSpc>
              <a:spcBef>
                <a:spcPts val="0"/>
              </a:spcBef>
              <a:spcAft>
                <a:spcPts val="0"/>
              </a:spcAft>
              <a:buSzPts val="1100"/>
              <a:buNone/>
            </a:pPr>
            <a:r>
              <a:rPr b="1" lang="en-PH"/>
              <a:t>Myra Reinoso</a:t>
            </a:r>
            <a:endParaRPr b="1"/>
          </a:p>
          <a:p>
            <a:pPr indent="0" lvl="0" marL="158750" rtl="0" algn="l">
              <a:lnSpc>
                <a:spcPct val="100000"/>
              </a:lnSpc>
              <a:spcBef>
                <a:spcPts val="0"/>
              </a:spcBef>
              <a:spcAft>
                <a:spcPts val="0"/>
              </a:spcAft>
              <a:buSzPts val="1100"/>
              <a:buNone/>
            </a:pPr>
            <a:r>
              <a:rPr lang="en-PH"/>
              <a:t>Myra Reinoso has been a resident of Beverly Hills Subdivision since 2018. She is a finance professional who has more than 40 years of experience as Finance Consultant and Chief Finance</a:t>
            </a:r>
            <a:endParaRPr/>
          </a:p>
          <a:p>
            <a:pPr indent="0" lvl="0" marL="158750" rtl="0" algn="l">
              <a:lnSpc>
                <a:spcPct val="100000"/>
              </a:lnSpc>
              <a:spcBef>
                <a:spcPts val="0"/>
              </a:spcBef>
              <a:spcAft>
                <a:spcPts val="0"/>
              </a:spcAft>
              <a:buSzPts val="1100"/>
              <a:buNone/>
            </a:pPr>
            <a:r>
              <a:rPr lang="en-PH"/>
              <a:t>Officer in both government and private institutions including the Development Bank of the Philippines, Home Credit Corporation and SMC Infrastructure, among others. Her expertise span</a:t>
            </a:r>
            <a:endParaRPr/>
          </a:p>
          <a:p>
            <a:pPr indent="0" lvl="0" marL="158750" rtl="0" algn="l">
              <a:lnSpc>
                <a:spcPct val="100000"/>
              </a:lnSpc>
              <a:spcBef>
                <a:spcPts val="0"/>
              </a:spcBef>
              <a:spcAft>
                <a:spcPts val="0"/>
              </a:spcAft>
              <a:buSzPts val="1100"/>
              <a:buNone/>
            </a:pPr>
            <a:r>
              <a:rPr lang="en-PH"/>
              <a:t>from credit evaluation, infrastructure finance, project finance, retail finance, project development and finance audit.</a:t>
            </a:r>
            <a:endParaRPr/>
          </a:p>
          <a:p>
            <a:pPr indent="0" lvl="0" marL="158750" rtl="0" algn="l">
              <a:lnSpc>
                <a:spcPct val="100000"/>
              </a:lnSpc>
              <a:spcBef>
                <a:spcPts val="0"/>
              </a:spcBef>
              <a:spcAft>
                <a:spcPts val="0"/>
              </a:spcAft>
              <a:buSzPts val="1100"/>
              <a:buNone/>
            </a:pPr>
            <a:r>
              <a:rPr b="1" lang="en-PH"/>
              <a:t>Eduardo Millana</a:t>
            </a:r>
            <a:endParaRPr b="1"/>
          </a:p>
          <a:p>
            <a:pPr indent="0" lvl="0" marL="158750" rtl="0" algn="l">
              <a:lnSpc>
                <a:spcPct val="100000"/>
              </a:lnSpc>
              <a:spcBef>
                <a:spcPts val="0"/>
              </a:spcBef>
              <a:spcAft>
                <a:spcPts val="0"/>
              </a:spcAft>
              <a:buSzPts val="1100"/>
              <a:buNone/>
            </a:pPr>
            <a:r>
              <a:rPr lang="en-PH"/>
              <a:t>Eduardo “Ed” Millana has been a resident of Beverly Hills Subdivision since 2013. He has over 20 years of computer engineering experience covering systems integration, manufacturing and RnD. He also founded several businesses which comprise of ICT, defense, broadcasting, telecommunications and media solutions in the Philippines, Hong Kong, Malaysia and USA.</a:t>
            </a:r>
            <a:endParaRPr/>
          </a:p>
          <a:p>
            <a:pPr indent="0" lvl="0" marL="158750" rtl="0" algn="l">
              <a:lnSpc>
                <a:spcPct val="100000"/>
              </a:lnSpc>
              <a:spcBef>
                <a:spcPts val="0"/>
              </a:spcBef>
              <a:spcAft>
                <a:spcPts val="0"/>
              </a:spcAft>
              <a:buSzPts val="1100"/>
              <a:buNone/>
            </a:pPr>
            <a:r>
              <a:rPr b="1" lang="en-PH"/>
              <a:t>Bernardita McFarland</a:t>
            </a:r>
            <a:endParaRPr/>
          </a:p>
          <a:p>
            <a:pPr indent="0" lvl="0" marL="158750" rtl="0" algn="l">
              <a:lnSpc>
                <a:spcPct val="100000"/>
              </a:lnSpc>
              <a:spcBef>
                <a:spcPts val="0"/>
              </a:spcBef>
              <a:spcAft>
                <a:spcPts val="0"/>
              </a:spcAft>
              <a:buSzPts val="1100"/>
              <a:buNone/>
            </a:pPr>
            <a:r>
              <a:rPr lang="en-PH"/>
              <a:t>Bernardita “Bendette” McFarland has been a resident of Beverly Hills Subdivision since 2009, when</a:t>
            </a:r>
            <a:endParaRPr/>
          </a:p>
          <a:p>
            <a:pPr indent="0" lvl="0" marL="158750" rtl="0" algn="l">
              <a:lnSpc>
                <a:spcPct val="100000"/>
              </a:lnSpc>
              <a:spcBef>
                <a:spcPts val="0"/>
              </a:spcBef>
              <a:spcAft>
                <a:spcPts val="0"/>
              </a:spcAft>
              <a:buSzPts val="1100"/>
              <a:buNone/>
            </a:pPr>
            <a:r>
              <a:rPr lang="en-PH"/>
              <a:t>she officially relocated from Japan. She has over 40 years of active community engagement here</a:t>
            </a:r>
            <a:endParaRPr/>
          </a:p>
          <a:p>
            <a:pPr indent="0" lvl="0" marL="158750" rtl="0" algn="l">
              <a:lnSpc>
                <a:spcPct val="100000"/>
              </a:lnSpc>
              <a:spcBef>
                <a:spcPts val="0"/>
              </a:spcBef>
              <a:spcAft>
                <a:spcPts val="0"/>
              </a:spcAft>
              <a:buSzPts val="1100"/>
              <a:buNone/>
            </a:pPr>
            <a:r>
              <a:rPr lang="en-PH"/>
              <a:t>and abroad including as a leader of the Filipino Community in Tokyo (while teaching in Sophia</a:t>
            </a:r>
            <a:endParaRPr/>
          </a:p>
          <a:p>
            <a:pPr indent="0" lvl="0" marL="158750" rtl="0" algn="l">
              <a:lnSpc>
                <a:spcPct val="100000"/>
              </a:lnSpc>
              <a:spcBef>
                <a:spcPts val="0"/>
              </a:spcBef>
              <a:spcAft>
                <a:spcPts val="0"/>
              </a:spcAft>
              <a:buSzPts val="1100"/>
              <a:buNone/>
            </a:pPr>
            <a:r>
              <a:rPr lang="en-PH"/>
              <a:t>University and the Foreign Service Training Institute) and President of Soroptomist International of</a:t>
            </a:r>
            <a:endParaRPr/>
          </a:p>
          <a:p>
            <a:pPr indent="0" lvl="0" marL="158750" rtl="0" algn="l">
              <a:lnSpc>
                <a:spcPct val="100000"/>
              </a:lnSpc>
              <a:spcBef>
                <a:spcPts val="0"/>
              </a:spcBef>
              <a:spcAft>
                <a:spcPts val="0"/>
              </a:spcAft>
              <a:buSzPts val="1100"/>
              <a:buNone/>
            </a:pPr>
            <a:r>
              <a:rPr lang="en-PH"/>
              <a:t>Antipolo. She has also been active in the Beverly Hills community since 2009, where she served</a:t>
            </a:r>
            <a:endParaRPr/>
          </a:p>
          <a:p>
            <a:pPr indent="0" lvl="0" marL="158750" rtl="0" algn="l">
              <a:lnSpc>
                <a:spcPct val="100000"/>
              </a:lnSpc>
              <a:spcBef>
                <a:spcPts val="0"/>
              </a:spcBef>
              <a:spcAft>
                <a:spcPts val="0"/>
              </a:spcAft>
              <a:buSzPts val="1100"/>
              <a:buNone/>
            </a:pPr>
            <a:r>
              <a:rPr lang="en-PH"/>
              <a:t>two terms as a member of the Board of Governors and Corporate Secretary of subdivision’s then</a:t>
            </a:r>
            <a:endParaRPr/>
          </a:p>
          <a:p>
            <a:pPr indent="0" lvl="0" marL="158750" rtl="0" algn="l">
              <a:lnSpc>
                <a:spcPct val="100000"/>
              </a:lnSpc>
              <a:spcBef>
                <a:spcPts val="0"/>
              </a:spcBef>
              <a:spcAft>
                <a:spcPts val="0"/>
              </a:spcAft>
              <a:buSzPts val="1100"/>
              <a:buNone/>
            </a:pPr>
            <a:r>
              <a:rPr lang="en-PH"/>
              <a:t>HOA.</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2" name="Google Shape;232;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1" lang="en-PH"/>
              <a:t>Sebastian Quiniones, Jr.</a:t>
            </a:r>
            <a:endParaRPr/>
          </a:p>
          <a:p>
            <a:pPr indent="0" lvl="0" marL="158750" rtl="0" algn="l">
              <a:lnSpc>
                <a:spcPct val="100000"/>
              </a:lnSpc>
              <a:spcBef>
                <a:spcPts val="0"/>
              </a:spcBef>
              <a:spcAft>
                <a:spcPts val="0"/>
              </a:spcAft>
              <a:buSzPts val="1100"/>
              <a:buNone/>
            </a:pPr>
            <a:r>
              <a:rPr lang="en-PH"/>
              <a:t>Sebastian “Baste” Quiniones, Jr. has been a resident of Beverly Hills Subdivision since 2001. He is involved in Industry and NGOs. Currently, the Executive Director of Pilipinas Shell Foundation</a:t>
            </a:r>
            <a:endParaRPr/>
          </a:p>
          <a:p>
            <a:pPr indent="0" lvl="0" marL="158750" rtl="0" algn="l">
              <a:lnSpc>
                <a:spcPct val="100000"/>
              </a:lnSpc>
              <a:spcBef>
                <a:spcPts val="0"/>
              </a:spcBef>
              <a:spcAft>
                <a:spcPts val="0"/>
              </a:spcAft>
              <a:buSzPts val="1100"/>
              <a:buNone/>
            </a:pPr>
            <a:r>
              <a:rPr lang="en-PH"/>
              <a:t>Inc., an Independent Director of Energy Development Corporation, a Director of Prime Oil and Gas Inc, Chairman of League of Corporate Foundations, Chairman of Mindoro Biodiversity</a:t>
            </a:r>
            <a:endParaRPr/>
          </a:p>
          <a:p>
            <a:pPr indent="0" lvl="0" marL="158750" rtl="0" algn="l">
              <a:lnSpc>
                <a:spcPct val="100000"/>
              </a:lnSpc>
              <a:spcBef>
                <a:spcPts val="0"/>
              </a:spcBef>
              <a:spcAft>
                <a:spcPts val="0"/>
              </a:spcAft>
              <a:buSzPts val="1100"/>
              <a:buNone/>
            </a:pPr>
            <a:r>
              <a:rPr lang="en-PH"/>
              <a:t>Conservation Foundation. He has over 4 decades of Management experience at Senior Management and Board levels on companies and foundations recognized globally for their superlative performance on governance and societal contributions.</a:t>
            </a:r>
            <a:endParaRPr/>
          </a:p>
          <a:p>
            <a:pPr indent="0" lvl="0" marL="158750" rtl="0" algn="l">
              <a:lnSpc>
                <a:spcPct val="100000"/>
              </a:lnSpc>
              <a:spcBef>
                <a:spcPts val="0"/>
              </a:spcBef>
              <a:spcAft>
                <a:spcPts val="0"/>
              </a:spcAft>
              <a:buSzPts val="1100"/>
              <a:buNone/>
            </a:pPr>
            <a:r>
              <a:rPr b="1" lang="en-PH"/>
              <a:t>Miguel Castro</a:t>
            </a:r>
            <a:endParaRPr/>
          </a:p>
          <a:p>
            <a:pPr indent="0" lvl="0" marL="158750" rtl="0" algn="l">
              <a:lnSpc>
                <a:spcPct val="100000"/>
              </a:lnSpc>
              <a:spcBef>
                <a:spcPts val="0"/>
              </a:spcBef>
              <a:spcAft>
                <a:spcPts val="0"/>
              </a:spcAft>
              <a:buSzPts val="1100"/>
              <a:buNone/>
            </a:pPr>
            <a:r>
              <a:rPr lang="en-PH"/>
              <a:t>Miguel “Mang Mike” Castro has been a resident of Beverly Hills Subdivision since 2020. His professional experience is in the appliance manufacturing industry, where developed his skills in</a:t>
            </a:r>
            <a:endParaRPr/>
          </a:p>
          <a:p>
            <a:pPr indent="0" lvl="0" marL="158750" rtl="0" algn="l">
              <a:lnSpc>
                <a:spcPct val="100000"/>
              </a:lnSpc>
              <a:spcBef>
                <a:spcPts val="0"/>
              </a:spcBef>
              <a:spcAft>
                <a:spcPts val="0"/>
              </a:spcAft>
              <a:buSzPts val="1100"/>
              <a:buNone/>
            </a:pPr>
            <a:r>
              <a:rPr lang="en-PH"/>
              <a:t>operations and management. During this time, he served as an officer of the Philippine Appliance Industry Association for almost 10 years and in the Board of Directors of Laguna Technopark</a:t>
            </a:r>
            <a:endParaRPr/>
          </a:p>
          <a:p>
            <a:pPr indent="0" lvl="0" marL="158750" rtl="0" algn="l">
              <a:lnSpc>
                <a:spcPct val="100000"/>
              </a:lnSpc>
              <a:spcBef>
                <a:spcPts val="0"/>
              </a:spcBef>
              <a:spcAft>
                <a:spcPts val="0"/>
              </a:spcAft>
              <a:buSzPts val="1100"/>
              <a:buNone/>
            </a:pPr>
            <a:r>
              <a:rPr lang="en-PH"/>
              <a:t>Association, Inc. for 4 years, where he would later become a consultant.</a:t>
            </a:r>
            <a:endParaRPr/>
          </a:p>
          <a:p>
            <a:pPr indent="0" lvl="0" marL="158750" rtl="0" algn="l">
              <a:lnSpc>
                <a:spcPct val="100000"/>
              </a:lnSpc>
              <a:spcBef>
                <a:spcPts val="0"/>
              </a:spcBef>
              <a:spcAft>
                <a:spcPts val="0"/>
              </a:spcAft>
              <a:buSzPts val="1100"/>
              <a:buNone/>
            </a:pPr>
            <a:r>
              <a:rPr b="1" lang="en-PH"/>
              <a:t>Myra Reinoso</a:t>
            </a:r>
            <a:endParaRPr b="1"/>
          </a:p>
          <a:p>
            <a:pPr indent="0" lvl="0" marL="158750" rtl="0" algn="l">
              <a:lnSpc>
                <a:spcPct val="100000"/>
              </a:lnSpc>
              <a:spcBef>
                <a:spcPts val="0"/>
              </a:spcBef>
              <a:spcAft>
                <a:spcPts val="0"/>
              </a:spcAft>
              <a:buSzPts val="1100"/>
              <a:buNone/>
            </a:pPr>
            <a:r>
              <a:rPr lang="en-PH"/>
              <a:t>Myra Reinoso has been a resident of Beverly Hills Subdivision since 2018. She is a finance professional who has more than 40 years of experience as Finance Consultant and Chief Finance</a:t>
            </a:r>
            <a:endParaRPr/>
          </a:p>
          <a:p>
            <a:pPr indent="0" lvl="0" marL="158750" rtl="0" algn="l">
              <a:lnSpc>
                <a:spcPct val="100000"/>
              </a:lnSpc>
              <a:spcBef>
                <a:spcPts val="0"/>
              </a:spcBef>
              <a:spcAft>
                <a:spcPts val="0"/>
              </a:spcAft>
              <a:buSzPts val="1100"/>
              <a:buNone/>
            </a:pPr>
            <a:r>
              <a:rPr lang="en-PH"/>
              <a:t>Officer in both government and private institutions including the Development Bank of the Philippines, Home Credit Corporation and SMC Infrastructure, among others. Her expertise span</a:t>
            </a:r>
            <a:endParaRPr/>
          </a:p>
          <a:p>
            <a:pPr indent="0" lvl="0" marL="158750" rtl="0" algn="l">
              <a:lnSpc>
                <a:spcPct val="100000"/>
              </a:lnSpc>
              <a:spcBef>
                <a:spcPts val="0"/>
              </a:spcBef>
              <a:spcAft>
                <a:spcPts val="0"/>
              </a:spcAft>
              <a:buSzPts val="1100"/>
              <a:buNone/>
            </a:pPr>
            <a:r>
              <a:rPr lang="en-PH"/>
              <a:t>from credit evaluation, infrastructure finance, project finance, retail finance, project development and finance audit.</a:t>
            </a:r>
            <a:endParaRPr/>
          </a:p>
          <a:p>
            <a:pPr indent="0" lvl="0" marL="158750" rtl="0" algn="l">
              <a:lnSpc>
                <a:spcPct val="100000"/>
              </a:lnSpc>
              <a:spcBef>
                <a:spcPts val="0"/>
              </a:spcBef>
              <a:spcAft>
                <a:spcPts val="0"/>
              </a:spcAft>
              <a:buSzPts val="1100"/>
              <a:buNone/>
            </a:pPr>
            <a:r>
              <a:rPr b="1" lang="en-PH"/>
              <a:t>Eduardo Millana</a:t>
            </a:r>
            <a:endParaRPr b="1"/>
          </a:p>
          <a:p>
            <a:pPr indent="0" lvl="0" marL="158750" rtl="0" algn="l">
              <a:lnSpc>
                <a:spcPct val="100000"/>
              </a:lnSpc>
              <a:spcBef>
                <a:spcPts val="0"/>
              </a:spcBef>
              <a:spcAft>
                <a:spcPts val="0"/>
              </a:spcAft>
              <a:buSzPts val="1100"/>
              <a:buNone/>
            </a:pPr>
            <a:r>
              <a:rPr lang="en-PH"/>
              <a:t>Eduardo “Ed” Millana has been a resident of Beverly Hills Subdivision since 2013. He has over 20 years of computer engineering experience covering systems integration, manufacturing and RnD. He also founded several businesses which comprise of ICT, defense, broadcasting, telecommunications and media solutions in the Philippines, Hong Kong, Malaysia and USA.</a:t>
            </a:r>
            <a:endParaRPr/>
          </a:p>
          <a:p>
            <a:pPr indent="0" lvl="0" marL="158750" rtl="0" algn="l">
              <a:lnSpc>
                <a:spcPct val="100000"/>
              </a:lnSpc>
              <a:spcBef>
                <a:spcPts val="0"/>
              </a:spcBef>
              <a:spcAft>
                <a:spcPts val="0"/>
              </a:spcAft>
              <a:buSzPts val="1100"/>
              <a:buNone/>
            </a:pPr>
            <a:r>
              <a:rPr b="1" lang="en-PH"/>
              <a:t>Bernardita McFarland</a:t>
            </a:r>
            <a:endParaRPr/>
          </a:p>
          <a:p>
            <a:pPr indent="0" lvl="0" marL="158750" rtl="0" algn="l">
              <a:lnSpc>
                <a:spcPct val="100000"/>
              </a:lnSpc>
              <a:spcBef>
                <a:spcPts val="0"/>
              </a:spcBef>
              <a:spcAft>
                <a:spcPts val="0"/>
              </a:spcAft>
              <a:buSzPts val="1100"/>
              <a:buNone/>
            </a:pPr>
            <a:r>
              <a:rPr lang="en-PH"/>
              <a:t>Bernardita “Bendette” McFarland has been a resident of Beverly Hills Subdivision since 2009, when she officially relocated from Japan. She has over 40 years of active community engagement here and abroad including as a leader of the Filipino Community in Tokyo (while teaching in Sophia University and the Foreign Service Training Institute) and President of Soroptomist International of Antipolo. She has also been active in the Beverly Hills community since 2009, where she served two terms as a member of the Board of Governors and Corporate Secretary of subdivision’s then HOA.</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4" name="Google Shape;244;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0" name="Google Shape;250;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514350" lvl="0" marL="565150" rtl="0" algn="l">
              <a:lnSpc>
                <a:spcPct val="100000"/>
              </a:lnSpc>
              <a:spcBef>
                <a:spcPts val="0"/>
              </a:spcBef>
              <a:spcAft>
                <a:spcPts val="0"/>
              </a:spcAft>
              <a:buSzPts val="1100"/>
              <a:buFont typeface="Arial"/>
              <a:buAutoNum type="arabicPeriod"/>
            </a:pPr>
            <a:r>
              <a:rPr lang="en-PH"/>
              <a:t>Complete </a:t>
            </a:r>
            <a:r>
              <a:rPr lang="en-PH">
                <a:solidFill>
                  <a:srgbClr val="C00000"/>
                </a:solidFill>
              </a:rPr>
              <a:t>legal</a:t>
            </a:r>
            <a:r>
              <a:rPr lang="en-PH"/>
              <a:t> documentation</a:t>
            </a:r>
            <a:endParaRPr/>
          </a:p>
          <a:p>
            <a:pPr indent="-514350" lvl="0" marL="565150" rtl="0" algn="l">
              <a:lnSpc>
                <a:spcPct val="100000"/>
              </a:lnSpc>
              <a:spcBef>
                <a:spcPts val="0"/>
              </a:spcBef>
              <a:spcAft>
                <a:spcPts val="0"/>
              </a:spcAft>
              <a:buSzPts val="1100"/>
              <a:buFont typeface="Arial"/>
              <a:buAutoNum type="arabicPeriod"/>
            </a:pPr>
            <a:r>
              <a:rPr lang="en-PH"/>
              <a:t>Put </a:t>
            </a:r>
            <a:r>
              <a:rPr lang="en-PH">
                <a:solidFill>
                  <a:srgbClr val="C00000"/>
                </a:solidFill>
              </a:rPr>
              <a:t>basic operational </a:t>
            </a:r>
            <a:r>
              <a:rPr lang="en-PH"/>
              <a:t>requirements in place</a:t>
            </a:r>
            <a:endParaRPr/>
          </a:p>
          <a:p>
            <a:pPr indent="-514350" lvl="0" marL="565150" rtl="0" algn="l">
              <a:lnSpc>
                <a:spcPct val="100000"/>
              </a:lnSpc>
              <a:spcBef>
                <a:spcPts val="0"/>
              </a:spcBef>
              <a:spcAft>
                <a:spcPts val="0"/>
              </a:spcAft>
              <a:buSzPts val="1100"/>
              <a:buFont typeface="Arial"/>
              <a:buAutoNum type="arabicPeriod"/>
            </a:pPr>
            <a:r>
              <a:rPr lang="en-PH"/>
              <a:t>Address </a:t>
            </a:r>
            <a:r>
              <a:rPr lang="en-PH">
                <a:solidFill>
                  <a:srgbClr val="C00000"/>
                </a:solidFill>
              </a:rPr>
              <a:t>security</a:t>
            </a:r>
            <a:r>
              <a:rPr lang="en-PH"/>
              <a:t> concerns</a:t>
            </a:r>
            <a:endParaRPr/>
          </a:p>
          <a:p>
            <a:pPr indent="-514350" lvl="0" marL="565150" rtl="0" algn="l">
              <a:lnSpc>
                <a:spcPct val="100000"/>
              </a:lnSpc>
              <a:spcBef>
                <a:spcPts val="0"/>
              </a:spcBef>
              <a:spcAft>
                <a:spcPts val="0"/>
              </a:spcAft>
              <a:buSzPts val="1100"/>
              <a:buFont typeface="Arial"/>
              <a:buAutoNum type="arabicPeriod"/>
            </a:pPr>
            <a:r>
              <a:rPr lang="en-PH"/>
              <a:t>Secure </a:t>
            </a:r>
            <a:r>
              <a:rPr lang="en-PH">
                <a:solidFill>
                  <a:srgbClr val="C00000"/>
                </a:solidFill>
              </a:rPr>
              <a:t>LGU partnerships</a:t>
            </a:r>
            <a:endParaRPr/>
          </a:p>
          <a:p>
            <a:pPr indent="-514350" lvl="0" marL="565150" rtl="0" algn="l">
              <a:lnSpc>
                <a:spcPct val="100000"/>
              </a:lnSpc>
              <a:spcBef>
                <a:spcPts val="0"/>
              </a:spcBef>
              <a:spcAft>
                <a:spcPts val="0"/>
              </a:spcAft>
              <a:buSzPts val="1100"/>
              <a:buFont typeface="Arial"/>
              <a:buAutoNum type="arabicPeriod"/>
            </a:pPr>
            <a:r>
              <a:rPr lang="en-PH">
                <a:solidFill>
                  <a:srgbClr val="3F3F3F"/>
                </a:solidFill>
              </a:rPr>
              <a:t>Encourage </a:t>
            </a:r>
            <a:r>
              <a:rPr lang="en-PH">
                <a:solidFill>
                  <a:srgbClr val="C00000"/>
                </a:solidFill>
              </a:rPr>
              <a:t>community involvement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 name="Google Shape;69;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6" name="Google Shape;256;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PH"/>
              <a:t>Certificate of Incorporation issued; supporting documents submitted</a:t>
            </a:r>
            <a:endParaRPr/>
          </a:p>
          <a:p>
            <a:pPr indent="-298450" lvl="0" marL="457200" rtl="0" algn="l">
              <a:lnSpc>
                <a:spcPct val="100000"/>
              </a:lnSpc>
              <a:spcBef>
                <a:spcPts val="0"/>
              </a:spcBef>
              <a:spcAft>
                <a:spcPts val="0"/>
              </a:spcAft>
              <a:buSzPts val="1100"/>
              <a:buChar char="●"/>
            </a:pPr>
            <a:r>
              <a:rPr lang="en-PH"/>
              <a:t>BHCHA By-laws approved and submitted to DHSUD – approved in a GMM, available for review</a:t>
            </a:r>
            <a:endParaRPr/>
          </a:p>
          <a:p>
            <a:pPr indent="-298450" lvl="0" marL="457200" marR="0" rtl="0" algn="l">
              <a:lnSpc>
                <a:spcPct val="100000"/>
              </a:lnSpc>
              <a:spcBef>
                <a:spcPts val="0"/>
              </a:spcBef>
              <a:spcAft>
                <a:spcPts val="0"/>
              </a:spcAft>
              <a:buClr>
                <a:srgbClr val="000000"/>
              </a:buClr>
              <a:buSzPts val="1100"/>
              <a:buFont typeface="Arial"/>
              <a:buChar char="●"/>
            </a:pPr>
            <a:r>
              <a:rPr lang="en-PH"/>
              <a:t>BHCHA Rules &amp; Regulations and Schedule of Fees and Dues approved and submitted to DHSUD – approved in a GMM, available for review</a:t>
            </a:r>
            <a:endParaRPr/>
          </a:p>
          <a:p>
            <a:pPr indent="-298450" lvl="0" marL="457200" rtl="0" algn="l">
              <a:lnSpc>
                <a:spcPct val="100000"/>
              </a:lnSpc>
              <a:spcBef>
                <a:spcPts val="0"/>
              </a:spcBef>
              <a:spcAft>
                <a:spcPts val="0"/>
              </a:spcAft>
              <a:buSzPts val="1100"/>
              <a:buChar char="●"/>
            </a:pPr>
            <a:r>
              <a:rPr lang="en-PH"/>
              <a:t>No orders from legal governing bodies to stop operations – doing minimal at this point to avoid major disruptions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3" name="Google Shape;263;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PH"/>
              <a:t>Can discuss financial here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0" name="Google Shape;270;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7" name="Google Shape;277;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4" name="Google Shape;284;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1" name="Google Shape;291;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PH"/>
              <a:t>Peace and Order (inc. DRMM, Security) – Rodel Livelo</a:t>
            </a:r>
            <a:endParaRPr/>
          </a:p>
          <a:p>
            <a:pPr indent="-298450" lvl="0" marL="457200" rtl="0" algn="l">
              <a:lnSpc>
                <a:spcPct val="100000"/>
              </a:lnSpc>
              <a:spcBef>
                <a:spcPts val="0"/>
              </a:spcBef>
              <a:spcAft>
                <a:spcPts val="0"/>
              </a:spcAft>
              <a:buSzPts val="1100"/>
              <a:buChar char="●"/>
            </a:pPr>
            <a:r>
              <a:rPr lang="en-PH"/>
              <a:t>Audit – Reynaldo Rullan</a:t>
            </a:r>
            <a:endParaRPr/>
          </a:p>
          <a:p>
            <a:pPr indent="-298450" lvl="0" marL="457200" rtl="0" algn="l">
              <a:lnSpc>
                <a:spcPct val="100000"/>
              </a:lnSpc>
              <a:spcBef>
                <a:spcPts val="0"/>
              </a:spcBef>
              <a:spcAft>
                <a:spcPts val="0"/>
              </a:spcAft>
              <a:buSzPts val="1100"/>
              <a:buChar char="●"/>
            </a:pPr>
            <a:r>
              <a:rPr lang="en-PH"/>
              <a:t>Legal and Communications – Ed Millana</a:t>
            </a:r>
            <a:endParaRPr/>
          </a:p>
          <a:p>
            <a:pPr indent="-298450" lvl="0" marL="457200" rtl="0" algn="l">
              <a:lnSpc>
                <a:spcPct val="100000"/>
              </a:lnSpc>
              <a:spcBef>
                <a:spcPts val="0"/>
              </a:spcBef>
              <a:spcAft>
                <a:spcPts val="0"/>
              </a:spcAft>
              <a:buSzPts val="1100"/>
              <a:buChar char="●"/>
            </a:pPr>
            <a:r>
              <a:rPr lang="en-PH"/>
              <a:t>Grievance – Myra Reinoso</a:t>
            </a:r>
            <a:endParaRPr/>
          </a:p>
          <a:p>
            <a:pPr indent="-298450" lvl="0" marL="457200" rtl="0" algn="l">
              <a:lnSpc>
                <a:spcPct val="100000"/>
              </a:lnSpc>
              <a:spcBef>
                <a:spcPts val="0"/>
              </a:spcBef>
              <a:spcAft>
                <a:spcPts val="0"/>
              </a:spcAft>
              <a:buSzPts val="1100"/>
              <a:buChar char="●"/>
            </a:pPr>
            <a:r>
              <a:rPr lang="en-PH"/>
              <a:t>Environment and Maintenance – Kap Jimboy Rico</a:t>
            </a:r>
            <a:endParaRPr/>
          </a:p>
          <a:p>
            <a:pPr indent="-298450" lvl="0" marL="457200" rtl="0" algn="l">
              <a:lnSpc>
                <a:spcPct val="100000"/>
              </a:lnSpc>
              <a:spcBef>
                <a:spcPts val="0"/>
              </a:spcBef>
              <a:spcAft>
                <a:spcPts val="0"/>
              </a:spcAft>
              <a:buSzPts val="1100"/>
              <a:buChar char="●"/>
            </a:pPr>
            <a:r>
              <a:rPr lang="en-PH"/>
              <a:t>Social Affairs (inc. GAD, Community, Kasambahay, Livelihood) – Richelle Capellan</a:t>
            </a:r>
            <a:endParaRPr/>
          </a:p>
          <a:p>
            <a:pPr indent="-298450" lvl="0" marL="457200" rtl="0" algn="l">
              <a:lnSpc>
                <a:spcPct val="100000"/>
              </a:lnSpc>
              <a:spcBef>
                <a:spcPts val="0"/>
              </a:spcBef>
              <a:spcAft>
                <a:spcPts val="0"/>
              </a:spcAft>
              <a:buSzPts val="1100"/>
              <a:buChar char="●"/>
            </a:pPr>
            <a:r>
              <a:rPr lang="en-PH"/>
              <a:t>Regulation of Non-residential Activities (inc. Construction, Businesses) - Atty</a:t>
            </a:r>
            <a:endParaRPr/>
          </a:p>
          <a:p>
            <a:pPr indent="-298450" lvl="0" marL="457200" rtl="0" algn="l">
              <a:lnSpc>
                <a:spcPct val="100000"/>
              </a:lnSpc>
              <a:spcBef>
                <a:spcPts val="0"/>
              </a:spcBef>
              <a:spcAft>
                <a:spcPts val="0"/>
              </a:spcAft>
              <a:buSzPts val="1100"/>
              <a:buChar char="●"/>
            </a:pPr>
            <a:r>
              <a:rPr lang="en-PH"/>
              <a:t>Election Committee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4" name="Google Shape;304;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4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8" name="Google Shape;318;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4" name="Google Shape;324;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4" name="Google Shape;334;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228600" marR="0" rtl="0" algn="just">
              <a:lnSpc>
                <a:spcPct val="110000"/>
              </a:lnSpc>
              <a:spcBef>
                <a:spcPts val="0"/>
              </a:spcBef>
              <a:spcAft>
                <a:spcPts val="0"/>
              </a:spcAft>
              <a:buClr>
                <a:srgbClr val="3A3838"/>
              </a:buClr>
              <a:buSzPts val="2400"/>
              <a:buFont typeface="Arial"/>
              <a:buChar char="•"/>
            </a:pPr>
            <a:r>
              <a:rPr lang="en-PH"/>
              <a:t>At this time, we respect BHHAI’s right to bring their case until the Office of the President. And so we operate with our current volunteers and members so as not to cause disruption to the community. BHHAI “fighting” this legally and publicly causes disruption, while we are focused on disseminating facts without assumptions or opinions. We did, at one point, engage in “tarp wars” but realized that the best thing we can do is to provide an alternative to residents before trying to gain the community’s support.</a:t>
            </a:r>
            <a:endParaRPr/>
          </a:p>
          <a:p>
            <a:pPr indent="-228600" lvl="0" marL="228600" rtl="0" algn="just">
              <a:lnSpc>
                <a:spcPct val="110000"/>
              </a:lnSpc>
              <a:spcBef>
                <a:spcPts val="0"/>
              </a:spcBef>
              <a:spcAft>
                <a:spcPts val="0"/>
              </a:spcAft>
              <a:buClr>
                <a:srgbClr val="3A3838"/>
              </a:buClr>
              <a:buSzPts val="2400"/>
              <a:buChar char="•"/>
            </a:pPr>
            <a:r>
              <a:rPr lang="en-PH" sz="1100"/>
              <a:t>DHSUD has already </a:t>
            </a:r>
            <a:r>
              <a:rPr lang="en-PH" sz="1100">
                <a:solidFill>
                  <a:srgbClr val="C00000"/>
                </a:solidFill>
              </a:rPr>
              <a:t>denied both Appeals </a:t>
            </a:r>
            <a:r>
              <a:rPr lang="en-PH" sz="1100"/>
              <a:t>by BHHAI, not only because they </a:t>
            </a:r>
            <a:r>
              <a:rPr lang="en-PH" sz="1100">
                <a:solidFill>
                  <a:srgbClr val="C00000"/>
                </a:solidFill>
              </a:rPr>
              <a:t>failed to meet the requirements and deadlines</a:t>
            </a:r>
            <a:r>
              <a:rPr lang="en-PH" sz="1100"/>
              <a:t> for an appeal, but more so because they </a:t>
            </a:r>
            <a:r>
              <a:rPr lang="en-PH" sz="1100">
                <a:solidFill>
                  <a:srgbClr val="C00000"/>
                </a:solidFill>
              </a:rPr>
              <a:t>failed to comply with the requirements to be a legal entity </a:t>
            </a:r>
            <a:r>
              <a:rPr lang="en-PH" sz="1100"/>
              <a:t>resulting to Automatic Dissolution by operation of law. </a:t>
            </a:r>
            <a:endParaRPr/>
          </a:p>
          <a:p>
            <a:pPr indent="-228600" lvl="0" marL="228600" rtl="0" algn="just">
              <a:lnSpc>
                <a:spcPct val="110000"/>
              </a:lnSpc>
              <a:spcBef>
                <a:spcPts val="1000"/>
              </a:spcBef>
              <a:spcAft>
                <a:spcPts val="0"/>
              </a:spcAft>
              <a:buClr>
                <a:srgbClr val="3A3838"/>
              </a:buClr>
              <a:buSzPts val="2400"/>
              <a:buChar char="•"/>
            </a:pPr>
            <a:r>
              <a:rPr lang="en-PH" sz="1100"/>
              <a:t>DHSUD has already provided legal authority to </a:t>
            </a:r>
            <a:r>
              <a:rPr lang="en-PH" sz="1100">
                <a:solidFill>
                  <a:srgbClr val="4C8625"/>
                </a:solidFill>
              </a:rPr>
              <a:t>BHCHA</a:t>
            </a:r>
            <a:r>
              <a:rPr lang="en-PH" sz="1100"/>
              <a:t> through issuance of its </a:t>
            </a:r>
            <a:r>
              <a:rPr lang="en-PH" sz="1100">
                <a:solidFill>
                  <a:srgbClr val="4C8625"/>
                </a:solidFill>
              </a:rPr>
              <a:t>Certificate of Registration</a:t>
            </a:r>
            <a:r>
              <a:rPr lang="en-PH" sz="1100"/>
              <a:t>. The mere issuance of this certificate is proof that the </a:t>
            </a:r>
            <a:r>
              <a:rPr lang="en-PH" sz="1100">
                <a:solidFill>
                  <a:srgbClr val="4C8625"/>
                </a:solidFill>
              </a:rPr>
              <a:t>Order for Automatic Dissolution was upheld </a:t>
            </a:r>
            <a:r>
              <a:rPr lang="en-PH" sz="1100"/>
              <a:t>by DHSUD, given that by law, no subdivision can have more than one HOA.</a:t>
            </a:r>
            <a:endParaRPr/>
          </a:p>
          <a:p>
            <a:pPr indent="-228600" lvl="0" marL="228600" rtl="0" algn="just">
              <a:lnSpc>
                <a:spcPct val="110000"/>
              </a:lnSpc>
              <a:spcBef>
                <a:spcPts val="1000"/>
              </a:spcBef>
              <a:spcAft>
                <a:spcPts val="0"/>
              </a:spcAft>
              <a:buClr>
                <a:srgbClr val="3A3838"/>
              </a:buClr>
              <a:buSzPts val="2400"/>
              <a:buChar char="•"/>
            </a:pPr>
            <a:r>
              <a:rPr lang="en-PH" sz="1100"/>
              <a:t>While BHHAI continues to appeal their existence to the Office of the President, </a:t>
            </a:r>
            <a:r>
              <a:rPr lang="en-PH" sz="1100">
                <a:solidFill>
                  <a:srgbClr val="C00000"/>
                </a:solidFill>
              </a:rPr>
              <a:t>no revocation of BHCHA’s Certificate of Registration has been issued</a:t>
            </a:r>
            <a:r>
              <a:rPr lang="en-PH" sz="1100"/>
              <a:t>. Thus, </a:t>
            </a:r>
            <a:r>
              <a:rPr lang="en-PH" sz="1100">
                <a:solidFill>
                  <a:srgbClr val="4C8625"/>
                </a:solidFill>
              </a:rPr>
              <a:t>BHCHA is operating within their legal rights</a:t>
            </a:r>
            <a:r>
              <a:rPr lang="en-PH" sz="1100"/>
              <a:t> as the Homeowner’s Association for Beverly Hills.</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1" name="Google Shape;341;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PH"/>
              <a:t>Prior to the petition for the dissolution of BHHAI, there were numerous complaints filed relating to fees and other rules imposed by BHHAI, requiring ratification of the majority of the membership, were not met. When asked for proof that these were ratified by the majority, their answer was for the complainants to prove that they weren’t ratified. All these were put on hold when the petition for dissolution was received, as their existence as an organization will have a direct impact on these complaints.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5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4" name="Google Shape;354;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0" name="Google Shape;360;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6" name="Google Shape;366;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5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5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5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171450" lvl="0" marL="171450" marR="0" rtl="0" algn="l">
              <a:lnSpc>
                <a:spcPct val="100000"/>
              </a:lnSpc>
              <a:spcBef>
                <a:spcPts val="0"/>
              </a:spcBef>
              <a:spcAft>
                <a:spcPts val="0"/>
              </a:spcAft>
              <a:buClr>
                <a:srgbClr val="000000"/>
              </a:buClr>
              <a:buSzPts val="1100"/>
              <a:buChar char="●"/>
            </a:pPr>
            <a:r>
              <a:rPr lang="en-PH"/>
              <a:t>Reform and transparency has been asked from BHHAI over the years, but had fallen on deaf ears or taken with hostility. This was done through both dialogue and formal requests.</a:t>
            </a:r>
            <a:endParaRPr/>
          </a:p>
          <a:p>
            <a:pPr indent="-171450" lvl="1" marL="628650" marR="0" rtl="0" algn="l">
              <a:lnSpc>
                <a:spcPct val="100000"/>
              </a:lnSpc>
              <a:spcBef>
                <a:spcPts val="0"/>
              </a:spcBef>
              <a:spcAft>
                <a:spcPts val="0"/>
              </a:spcAft>
              <a:buClr>
                <a:srgbClr val="000000"/>
              </a:buClr>
              <a:buSzPts val="1100"/>
              <a:buFont typeface="Arial"/>
              <a:buChar char="○"/>
            </a:pPr>
            <a:r>
              <a:rPr lang="en-PH"/>
              <a:t>Mere letters/emails to BHHAI and/or DHSUD were responded to by BHHAI lawyers with thick documents accompanied by threats of legal action – an example is the request for DHSUD to oversee elections</a:t>
            </a:r>
            <a:endParaRPr/>
          </a:p>
          <a:p>
            <a:pPr indent="-171450" lvl="1" marL="628650" marR="0" rtl="0" algn="l">
              <a:lnSpc>
                <a:spcPct val="100000"/>
              </a:lnSpc>
              <a:spcBef>
                <a:spcPts val="0"/>
              </a:spcBef>
              <a:spcAft>
                <a:spcPts val="0"/>
              </a:spcAft>
              <a:buClr>
                <a:srgbClr val="000000"/>
              </a:buClr>
              <a:buSzPts val="1100"/>
              <a:buFont typeface="Arial"/>
              <a:buChar char="○"/>
            </a:pPr>
            <a:r>
              <a:rPr lang="en-PH"/>
              <a:t>Requests for clarity on fees dismissed by BHHAI; conciliation meetings meant to reconcile parties were responded to by BHHAI’s lawyers instead of the BOD – an example was when Richelle Capellan called into question the 40,000.00 Water Fees questioned since it wasn’t ratified by the majority</a:t>
            </a:r>
            <a:endParaRPr/>
          </a:p>
          <a:p>
            <a:pPr indent="-171450" lvl="1" marL="628650" marR="0" rtl="0" algn="l">
              <a:lnSpc>
                <a:spcPct val="100000"/>
              </a:lnSpc>
              <a:spcBef>
                <a:spcPts val="0"/>
              </a:spcBef>
              <a:spcAft>
                <a:spcPts val="0"/>
              </a:spcAft>
              <a:buClr>
                <a:srgbClr val="000000"/>
              </a:buClr>
              <a:buSzPts val="1100"/>
              <a:buChar char="○"/>
            </a:pPr>
            <a:r>
              <a:rPr lang="en-PH"/>
              <a:t>Rey Rullan accused of lying when he said that he wasn’t satisfied by the documents provided to him for audit</a:t>
            </a:r>
            <a:endParaRPr/>
          </a:p>
          <a:p>
            <a:pPr indent="-171450" lvl="0" marL="171450" marR="0" rtl="0" algn="l">
              <a:lnSpc>
                <a:spcPct val="100000"/>
              </a:lnSpc>
              <a:spcBef>
                <a:spcPts val="0"/>
              </a:spcBef>
              <a:spcAft>
                <a:spcPts val="0"/>
              </a:spcAft>
              <a:buClr>
                <a:srgbClr val="000000"/>
              </a:buClr>
              <a:buSzPts val="1100"/>
              <a:buFont typeface="Arial"/>
              <a:buChar char="●"/>
            </a:pPr>
            <a:r>
              <a:rPr lang="en-PH"/>
              <a:t>An attempt was made to be part of BHHAI leadership in 2022, sadly, they had </a:t>
            </a:r>
            <a:r>
              <a:rPr lang="en-PH">
                <a:solidFill>
                  <a:srgbClr val="C00000"/>
                </a:solidFill>
              </a:rPr>
              <a:t>lost through proxy votes</a:t>
            </a:r>
            <a:r>
              <a:rPr lang="en-PH"/>
              <a:t>.</a:t>
            </a:r>
            <a:endParaRPr/>
          </a:p>
          <a:p>
            <a:pPr indent="-171450" lvl="1" marL="628650" marR="0" rtl="0" algn="l">
              <a:lnSpc>
                <a:spcPct val="100000"/>
              </a:lnSpc>
              <a:spcBef>
                <a:spcPts val="0"/>
              </a:spcBef>
              <a:spcAft>
                <a:spcPts val="0"/>
              </a:spcAft>
              <a:buClr>
                <a:srgbClr val="000000"/>
              </a:buClr>
              <a:buSzPts val="1100"/>
              <a:buChar char="○"/>
            </a:pPr>
            <a:r>
              <a:rPr lang="en-PH"/>
              <a:t>In 2022, a number of residents tried to run for office during the elections. The number of residents who were present during the elections were less than 50 voters, and yet the current BOD won by over 200 votes. The proxy forms collected by the BOD at the time from lot owners did not indicate who they would like to vote for, instead, the choice was left to the BHHAI BOD at the time.</a:t>
            </a:r>
            <a:endParaRPr/>
          </a:p>
          <a:p>
            <a:pPr indent="-171450" lvl="0" marL="171450" marR="0" rtl="0" algn="l">
              <a:lnSpc>
                <a:spcPct val="100000"/>
              </a:lnSpc>
              <a:spcBef>
                <a:spcPts val="0"/>
              </a:spcBef>
              <a:spcAft>
                <a:spcPts val="0"/>
              </a:spcAft>
              <a:buClr>
                <a:srgbClr val="000000"/>
              </a:buClr>
              <a:buSzPts val="1100"/>
              <a:buChar char="●"/>
            </a:pPr>
            <a:r>
              <a:rPr lang="en-PH"/>
              <a:t>BHHAI proved that they are </a:t>
            </a:r>
            <a:r>
              <a:rPr lang="en-PH">
                <a:solidFill>
                  <a:srgbClr val="C00000"/>
                </a:solidFill>
              </a:rPr>
              <a:t>unfit to lead the community </a:t>
            </a:r>
            <a:r>
              <a:rPr lang="en-PH"/>
              <a:t>by </a:t>
            </a:r>
            <a:r>
              <a:rPr lang="en-PH">
                <a:solidFill>
                  <a:srgbClr val="C00000"/>
                </a:solidFill>
              </a:rPr>
              <a:t>ignoring simple procedures </a:t>
            </a:r>
            <a:r>
              <a:rPr lang="en-PH"/>
              <a:t>to ensure their legal existence.</a:t>
            </a:r>
            <a:endParaRPr/>
          </a:p>
          <a:p>
            <a:pPr indent="-171450" lvl="1" marL="628650" marR="0" rtl="0" algn="l">
              <a:lnSpc>
                <a:spcPct val="100000"/>
              </a:lnSpc>
              <a:spcBef>
                <a:spcPts val="0"/>
              </a:spcBef>
              <a:spcAft>
                <a:spcPts val="0"/>
              </a:spcAft>
              <a:buClr>
                <a:srgbClr val="000000"/>
              </a:buClr>
              <a:buSzPts val="1100"/>
              <a:buChar char="○"/>
            </a:pPr>
            <a:r>
              <a:rPr lang="en-PH"/>
              <a:t>Prior to the [dissolution] order issued on November 2023, BHHAI has been reminded by DHSUD to file for new articles of incorporation. However, they chose to ignore this reminder.</a:t>
            </a:r>
            <a:endParaRPr/>
          </a:p>
          <a:p>
            <a:pPr indent="-171450" lvl="1" marL="628650" marR="0" rtl="0" algn="l">
              <a:lnSpc>
                <a:spcPct val="100000"/>
              </a:lnSpc>
              <a:spcBef>
                <a:spcPts val="0"/>
              </a:spcBef>
              <a:spcAft>
                <a:spcPts val="0"/>
              </a:spcAft>
              <a:buClr>
                <a:srgbClr val="000000"/>
              </a:buClr>
              <a:buSzPts val="1100"/>
              <a:buChar char="○"/>
            </a:pPr>
            <a:r>
              <a:rPr lang="en-PH"/>
              <a:t>From the time they were made aware that their AOI had expired, they had half a year, if not more, to file for new articles of incorporation, which they failed to do. Instead, they chose to appeal the order and justify their mistake, and spend the community’s funds on legal fees. The alternative, which was file for new AOI, would have been simpler and less costly.</a:t>
            </a:r>
            <a:endParaRPr/>
          </a:p>
          <a:p>
            <a:pPr indent="0" lvl="0" marL="0" rtl="0" algn="l">
              <a:lnSpc>
                <a:spcPct val="100000"/>
              </a:lnSpc>
              <a:spcBef>
                <a:spcPts val="0"/>
              </a:spcBef>
              <a:spcAft>
                <a:spcPts val="0"/>
              </a:spcAft>
              <a:buSzPts val="1100"/>
              <a:buNone/>
            </a:pPr>
            <a:r>
              <a:t/>
            </a:r>
            <a:endParaRPr/>
          </a:p>
        </p:txBody>
      </p:sp>
      <p:sp>
        <p:nvSpPr>
          <p:cNvPr id="103" name="Google Shape;103;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 name="Google Shape;129;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lang="en-PH"/>
              <a:t>Lack of </a:t>
            </a:r>
            <a:r>
              <a:rPr lang="en-PH">
                <a:solidFill>
                  <a:srgbClr val="C00000"/>
                </a:solidFill>
              </a:rPr>
              <a:t>full transparency</a:t>
            </a:r>
            <a:r>
              <a:rPr lang="en-PH"/>
              <a:t> </a:t>
            </a:r>
            <a:endParaRPr/>
          </a:p>
          <a:p>
            <a:pPr indent="-298450" lvl="1" marL="914400" rtl="0" algn="l">
              <a:lnSpc>
                <a:spcPct val="100000"/>
              </a:lnSpc>
              <a:spcBef>
                <a:spcPts val="0"/>
              </a:spcBef>
              <a:spcAft>
                <a:spcPts val="0"/>
              </a:spcAft>
              <a:buSzPts val="1100"/>
              <a:buChar char="○"/>
            </a:pPr>
            <a:r>
              <a:rPr lang="en-PH"/>
              <a:t>Financials – initial review of records obtained from DHSUD showed gaps and requests to review full accounting, even by paying members by the dissolved HOA was repeatedly denied or gaslighted</a:t>
            </a:r>
            <a:endParaRPr/>
          </a:p>
          <a:p>
            <a:pPr indent="-298450" lvl="1" marL="914400" rtl="0" algn="l">
              <a:lnSpc>
                <a:spcPct val="100000"/>
              </a:lnSpc>
              <a:spcBef>
                <a:spcPts val="0"/>
              </a:spcBef>
              <a:spcAft>
                <a:spcPts val="0"/>
              </a:spcAft>
              <a:buSzPts val="1100"/>
              <a:buChar char="○"/>
            </a:pPr>
            <a:r>
              <a:rPr lang="en-PH"/>
              <a:t>Implementation of rules and regulations without rational or legal basis (no documentation to back up) – when questioned on rules and regulations which require a majority membership vote to be implemented, BHHAI is unable to produce proper documentation and instead resorts to threats through inconveniences (example: Water Fund, Construction Fees, etc.)</a:t>
            </a:r>
            <a:endParaRPr/>
          </a:p>
          <a:p>
            <a:pPr indent="-298450" lvl="0" marL="457200" rtl="0" algn="l">
              <a:lnSpc>
                <a:spcPct val="100000"/>
              </a:lnSpc>
              <a:spcBef>
                <a:spcPts val="0"/>
              </a:spcBef>
              <a:spcAft>
                <a:spcPts val="0"/>
              </a:spcAft>
              <a:buSzPts val="1100"/>
              <a:buChar char="●"/>
            </a:pPr>
            <a:r>
              <a:rPr lang="en-PH"/>
              <a:t>Security concerns over the past few years (burglaries, perimeter wall)</a:t>
            </a:r>
            <a:endParaRPr/>
          </a:p>
          <a:p>
            <a:pPr indent="-298450" lvl="0" marL="457200" rtl="0" algn="l">
              <a:lnSpc>
                <a:spcPct val="100000"/>
              </a:lnSpc>
              <a:spcBef>
                <a:spcPts val="0"/>
              </a:spcBef>
              <a:spcAft>
                <a:spcPts val="0"/>
              </a:spcAft>
              <a:buSzPts val="1100"/>
              <a:buChar char="●"/>
            </a:pPr>
            <a:r>
              <a:rPr lang="en-PH"/>
              <a:t>Road and vicinity maintenance are inconsistent and dependent on reports</a:t>
            </a:r>
            <a:endParaRPr/>
          </a:p>
          <a:p>
            <a:pPr indent="-298450" lvl="0" marL="457200" rtl="0" algn="l">
              <a:lnSpc>
                <a:spcPct val="100000"/>
              </a:lnSpc>
              <a:spcBef>
                <a:spcPts val="0"/>
              </a:spcBef>
              <a:spcAft>
                <a:spcPts val="0"/>
              </a:spcAft>
              <a:buSzPts val="1100"/>
              <a:buChar char="●"/>
            </a:pPr>
            <a:r>
              <a:rPr lang="en-PH"/>
              <a:t>Inconsistencies on implementation of rules and regulations such as commercial establishment controls and delivery fees, among others</a:t>
            </a:r>
            <a:endParaRPr/>
          </a:p>
          <a:p>
            <a:pPr indent="-298450" lvl="0" marL="457200" rtl="0" algn="l">
              <a:lnSpc>
                <a:spcPct val="100000"/>
              </a:lnSpc>
              <a:spcBef>
                <a:spcPts val="0"/>
              </a:spcBef>
              <a:spcAft>
                <a:spcPts val="0"/>
              </a:spcAft>
              <a:buSzPts val="1100"/>
              <a:buChar char="●"/>
            </a:pPr>
            <a:r>
              <a:rPr lang="en-PH"/>
              <a:t>Association legitimacy</a:t>
            </a:r>
            <a:endParaRPr/>
          </a:p>
          <a:p>
            <a:pPr indent="-298450" lvl="1" marL="914400" rtl="0" algn="l">
              <a:lnSpc>
                <a:spcPct val="100000"/>
              </a:lnSpc>
              <a:spcBef>
                <a:spcPts val="0"/>
              </a:spcBef>
              <a:spcAft>
                <a:spcPts val="0"/>
              </a:spcAft>
              <a:buSzPts val="1100"/>
              <a:buChar char="○"/>
            </a:pPr>
            <a:r>
              <a:rPr lang="en-PH"/>
              <a:t>No order to dissolve BHCHA to date, or negating its certificate of registration</a:t>
            </a:r>
            <a:endParaRPr/>
          </a:p>
          <a:p>
            <a:pPr indent="-298450" lvl="1" marL="914400" rtl="0" algn="l">
              <a:lnSpc>
                <a:spcPct val="100000"/>
              </a:lnSpc>
              <a:spcBef>
                <a:spcPts val="0"/>
              </a:spcBef>
              <a:spcAft>
                <a:spcPts val="0"/>
              </a:spcAft>
              <a:buSzPts val="1100"/>
              <a:buChar char="○"/>
            </a:pPr>
            <a:r>
              <a:rPr lang="en-PH"/>
              <a:t>All matters seem to be routed to the lawyers, some of which are fee-based, including administrative concerns which are addressed to the BOD’s implementation of rules and regulations and should not necessarily be considered a legal case</a:t>
            </a:r>
            <a:endParaRPr/>
          </a:p>
          <a:p>
            <a:pPr indent="-298450" lvl="1" marL="914400" rtl="0" algn="l">
              <a:lnSpc>
                <a:spcPct val="100000"/>
              </a:lnSpc>
              <a:spcBef>
                <a:spcPts val="0"/>
              </a:spcBef>
              <a:spcAft>
                <a:spcPts val="0"/>
              </a:spcAft>
              <a:buSzPts val="1100"/>
              <a:buChar char="○"/>
            </a:pPr>
            <a:r>
              <a:rPr lang="en-PH"/>
              <a:t>Questions around elections, spend of funds, etc. which the BOD should be capable of answering are routed to their legal counsel</a:t>
            </a:r>
            <a:endParaRPr/>
          </a:p>
          <a:p>
            <a:pPr indent="-298450" lvl="1" marL="914400" rtl="0" algn="l">
              <a:lnSpc>
                <a:spcPct val="100000"/>
              </a:lnSpc>
              <a:spcBef>
                <a:spcPts val="0"/>
              </a:spcBef>
              <a:spcAft>
                <a:spcPts val="0"/>
              </a:spcAft>
              <a:buSzPts val="1100"/>
              <a:buChar char="○"/>
            </a:pPr>
            <a:r>
              <a:rPr lang="en-PH"/>
              <a:t>Issues raised to the DHSUD which can initially be addressed by the BOD are routed to their legal counsel (i.e. mediation meetings)</a:t>
            </a:r>
            <a:endParaRPr/>
          </a:p>
          <a:p>
            <a:pPr indent="-298450" lvl="1" marL="914400" rtl="0" algn="l">
              <a:lnSpc>
                <a:spcPct val="100000"/>
              </a:lnSpc>
              <a:spcBef>
                <a:spcPts val="0"/>
              </a:spcBef>
              <a:spcAft>
                <a:spcPts val="0"/>
              </a:spcAft>
              <a:buSzPts val="1100"/>
              <a:buChar char="○"/>
            </a:pPr>
            <a:r>
              <a:rPr lang="en-PH"/>
              <a:t>Fighting against an order which need no further proceedings up until the supreme court without a clear end goal in mind</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5" name="Google Shape;145;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sp>
        <p:nvSpPr>
          <p:cNvPr id="12" name="Google Shape;12;p13"/>
          <p:cNvSpPr txBox="1"/>
          <p:nvPr>
            <p:ph type="ctrTitle"/>
          </p:nvPr>
        </p:nvSpPr>
        <p:spPr>
          <a:xfrm>
            <a:off x="1524000" y="1193387"/>
            <a:ext cx="9144000" cy="23876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447F1D"/>
              </a:buClr>
              <a:buSzPts val="6000"/>
              <a:buFont typeface="Arial"/>
              <a:buNone/>
              <a:defRPr b="1" sz="6000" cap="small">
                <a:solidFill>
                  <a:srgbClr val="447F1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13"/>
          <p:cNvSpPr txBox="1"/>
          <p:nvPr>
            <p:ph idx="1" type="subTitle"/>
          </p:nvPr>
        </p:nvSpPr>
        <p:spPr>
          <a:xfrm>
            <a:off x="1524000" y="3673062"/>
            <a:ext cx="9144000" cy="650366"/>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1000"/>
              </a:spcBef>
              <a:spcAft>
                <a:spcPts val="0"/>
              </a:spcAft>
              <a:buClr>
                <a:srgbClr val="3A3838"/>
              </a:buClr>
              <a:buSzPts val="2400"/>
              <a:buNone/>
              <a:defRPr b="1" sz="2400">
                <a:solidFill>
                  <a:srgbClr val="3A3838"/>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descr="A logo for a homeowners association&#10;&#10;Description automatically generated" id="14" name="Google Shape;14;p13"/>
          <p:cNvPicPr preferRelativeResize="0"/>
          <p:nvPr/>
        </p:nvPicPr>
        <p:blipFill rotWithShape="1">
          <a:blip r:embed="rId2">
            <a:alphaModFix/>
          </a:blip>
          <a:srcRect b="32369" l="18463" r="17525" t="32192"/>
          <a:stretch/>
        </p:blipFill>
        <p:spPr>
          <a:xfrm>
            <a:off x="4967057" y="4856091"/>
            <a:ext cx="2257887" cy="1240597"/>
          </a:xfrm>
          <a:prstGeom prst="rect">
            <a:avLst/>
          </a:prstGeom>
          <a:noFill/>
          <a:ln>
            <a:noFill/>
          </a:ln>
        </p:spPr>
      </p:pic>
      <p:grpSp>
        <p:nvGrpSpPr>
          <p:cNvPr id="15" name="Google Shape;15;p13"/>
          <p:cNvGrpSpPr/>
          <p:nvPr/>
        </p:nvGrpSpPr>
        <p:grpSpPr>
          <a:xfrm>
            <a:off x="8527526" y="229105"/>
            <a:ext cx="3394445" cy="2583402"/>
            <a:chOff x="8287828" y="229105"/>
            <a:chExt cx="3394445" cy="2583402"/>
          </a:xfrm>
        </p:grpSpPr>
        <p:sp>
          <p:nvSpPr>
            <p:cNvPr id="16" name="Google Shape;16;p13"/>
            <p:cNvSpPr/>
            <p:nvPr/>
          </p:nvSpPr>
          <p:spPr>
            <a:xfrm rot="5400000">
              <a:off x="8693349" y="-176416"/>
              <a:ext cx="2583402" cy="3394445"/>
            </a:xfrm>
            <a:prstGeom prst="halfFrame">
              <a:avLst>
                <a:gd fmla="val 1717" name="adj1"/>
                <a:gd fmla="val 2061" name="adj2"/>
              </a:avLst>
            </a:prstGeom>
            <a:solidFill>
              <a:srgbClr val="447F1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 name="Google Shape;17;p13"/>
            <p:cNvSpPr/>
            <p:nvPr/>
          </p:nvSpPr>
          <p:spPr>
            <a:xfrm rot="5400000">
              <a:off x="8838289" y="-92642"/>
              <a:ext cx="2271545" cy="3187084"/>
            </a:xfrm>
            <a:prstGeom prst="halfFrame">
              <a:avLst>
                <a:gd fmla="val 1717" name="adj1"/>
                <a:gd fmla="val 2061" name="adj2"/>
              </a:avLst>
            </a:prstGeom>
            <a:solidFill>
              <a:srgbClr val="447F1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8" name="Google Shape;18;p13"/>
          <p:cNvGrpSpPr/>
          <p:nvPr/>
        </p:nvGrpSpPr>
        <p:grpSpPr>
          <a:xfrm rot="10800000">
            <a:off x="255014" y="4065740"/>
            <a:ext cx="3394445" cy="2583402"/>
            <a:chOff x="8287828" y="229105"/>
            <a:chExt cx="3394445" cy="2583402"/>
          </a:xfrm>
        </p:grpSpPr>
        <p:sp>
          <p:nvSpPr>
            <p:cNvPr id="19" name="Google Shape;19;p13"/>
            <p:cNvSpPr/>
            <p:nvPr/>
          </p:nvSpPr>
          <p:spPr>
            <a:xfrm rot="5400000">
              <a:off x="8693349" y="-176416"/>
              <a:ext cx="2583402" cy="3394445"/>
            </a:xfrm>
            <a:prstGeom prst="halfFrame">
              <a:avLst>
                <a:gd fmla="val 1717" name="adj1"/>
                <a:gd fmla="val 2061" name="adj2"/>
              </a:avLst>
            </a:prstGeom>
            <a:solidFill>
              <a:srgbClr val="447F1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 name="Google Shape;20;p13"/>
            <p:cNvSpPr/>
            <p:nvPr/>
          </p:nvSpPr>
          <p:spPr>
            <a:xfrm rot="5400000">
              <a:off x="8838289" y="-92642"/>
              <a:ext cx="2271545" cy="3187084"/>
            </a:xfrm>
            <a:prstGeom prst="halfFrame">
              <a:avLst>
                <a:gd fmla="val 1717" name="adj1"/>
                <a:gd fmla="val 2061" name="adj2"/>
              </a:avLst>
            </a:prstGeom>
            <a:solidFill>
              <a:srgbClr val="447F1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Agenda">
    <p:spTree>
      <p:nvGrpSpPr>
        <p:cNvPr id="21" name="Shape 21"/>
        <p:cNvGrpSpPr/>
        <p:nvPr/>
      </p:nvGrpSpPr>
      <p:grpSpPr>
        <a:xfrm>
          <a:off x="0" y="0"/>
          <a:ext cx="0" cy="0"/>
          <a:chOff x="0" y="0"/>
          <a:chExt cx="0" cy="0"/>
        </a:xfrm>
      </p:grpSpPr>
      <p:sp>
        <p:nvSpPr>
          <p:cNvPr id="22" name="Google Shape;22;p15"/>
          <p:cNvSpPr/>
          <p:nvPr/>
        </p:nvSpPr>
        <p:spPr>
          <a:xfrm rot="5400000">
            <a:off x="5715000" y="381001"/>
            <a:ext cx="6858000" cy="6096001"/>
          </a:xfrm>
          <a:prstGeom prst="rect">
            <a:avLst/>
          </a:prstGeom>
          <a:solidFill>
            <a:srgbClr val="447F1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23" name="Google Shape;23;p15"/>
          <p:cNvPicPr preferRelativeResize="0"/>
          <p:nvPr/>
        </p:nvPicPr>
        <p:blipFill rotWithShape="1">
          <a:blip r:embed="rId2">
            <a:alphaModFix/>
          </a:blip>
          <a:srcRect b="0" l="0" r="0" t="0"/>
          <a:stretch/>
        </p:blipFill>
        <p:spPr>
          <a:xfrm>
            <a:off x="6763047" y="1048048"/>
            <a:ext cx="4761905" cy="4761905"/>
          </a:xfrm>
          <a:prstGeom prst="rect">
            <a:avLst/>
          </a:prstGeom>
          <a:noFill/>
          <a:ln>
            <a:noFill/>
          </a:ln>
        </p:spPr>
      </p:pic>
      <p:sp>
        <p:nvSpPr>
          <p:cNvPr id="24" name="Google Shape;24;p15"/>
          <p:cNvSpPr txBox="1"/>
          <p:nvPr>
            <p:ph type="title"/>
          </p:nvPr>
        </p:nvSpPr>
        <p:spPr>
          <a:xfrm>
            <a:off x="405442" y="546273"/>
            <a:ext cx="5305245" cy="76493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4400"/>
              <a:buNone/>
              <a:defRPr b="1" cap="small">
                <a:solidFill>
                  <a:srgbClr val="4C8625"/>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p:cSld name="Section Divider">
    <p:spTree>
      <p:nvGrpSpPr>
        <p:cNvPr id="25" name="Shape 25"/>
        <p:cNvGrpSpPr/>
        <p:nvPr/>
      </p:nvGrpSpPr>
      <p:grpSpPr>
        <a:xfrm>
          <a:off x="0" y="0"/>
          <a:ext cx="0" cy="0"/>
          <a:chOff x="0" y="0"/>
          <a:chExt cx="0" cy="0"/>
        </a:xfrm>
      </p:grpSpPr>
      <p:sp>
        <p:nvSpPr>
          <p:cNvPr id="26" name="Google Shape;26;p55"/>
          <p:cNvSpPr/>
          <p:nvPr/>
        </p:nvSpPr>
        <p:spPr>
          <a:xfrm rot="5400000">
            <a:off x="2666999" y="-2666999"/>
            <a:ext cx="6858000" cy="12192002"/>
          </a:xfrm>
          <a:prstGeom prst="rect">
            <a:avLst/>
          </a:prstGeom>
          <a:solidFill>
            <a:srgbClr val="447F1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7" name="Google Shape;27;p55"/>
          <p:cNvSpPr txBox="1"/>
          <p:nvPr>
            <p:ph type="title"/>
          </p:nvPr>
        </p:nvSpPr>
        <p:spPr>
          <a:xfrm>
            <a:off x="2007704" y="2766218"/>
            <a:ext cx="9734285"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4400"/>
              <a:buNone/>
              <a:defRPr b="1" sz="60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55"/>
          <p:cNvSpPr txBox="1"/>
          <p:nvPr>
            <p:ph idx="1" type="body"/>
          </p:nvPr>
        </p:nvSpPr>
        <p:spPr>
          <a:xfrm>
            <a:off x="404125" y="2766218"/>
            <a:ext cx="1366837" cy="1325563"/>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SzPts val="2800"/>
              <a:buNone/>
              <a:defRPr b="1" sz="6000">
                <a:solidFill>
                  <a:schemeClr val="lt1"/>
                </a:solidFill>
                <a:latin typeface="Arial"/>
                <a:ea typeface="Arial"/>
                <a:cs typeface="Arial"/>
                <a:sym typeface="Arial"/>
              </a:defRPr>
            </a:lvl1pPr>
            <a:lvl2pPr indent="-381000" lvl="1" marL="914400" algn="l">
              <a:lnSpc>
                <a:spcPct val="90000"/>
              </a:lnSpc>
              <a:spcBef>
                <a:spcPts val="500"/>
              </a:spcBef>
              <a:spcAft>
                <a:spcPts val="0"/>
              </a:spcAft>
              <a:buSzPts val="2400"/>
              <a:buChar char="•"/>
              <a:defRPr/>
            </a:lvl2pPr>
            <a:lvl3pPr indent="-355600" lvl="2" marL="1371600" algn="l">
              <a:lnSpc>
                <a:spcPct val="90000"/>
              </a:lnSpc>
              <a:spcBef>
                <a:spcPts val="500"/>
              </a:spcBef>
              <a:spcAft>
                <a:spcPts val="0"/>
              </a:spcAft>
              <a:buSzPts val="20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9" name="Shape 29"/>
        <p:cNvGrpSpPr/>
        <p:nvPr/>
      </p:nvGrpSpPr>
      <p:grpSpPr>
        <a:xfrm>
          <a:off x="0" y="0"/>
          <a:ext cx="0" cy="0"/>
          <a:chOff x="0" y="0"/>
          <a:chExt cx="0" cy="0"/>
        </a:xfrm>
      </p:grpSpPr>
      <p:pic>
        <p:nvPicPr>
          <p:cNvPr id="30" name="Google Shape;30;p14"/>
          <p:cNvPicPr preferRelativeResize="0"/>
          <p:nvPr/>
        </p:nvPicPr>
        <p:blipFill rotWithShape="1">
          <a:blip r:embed="rId2">
            <a:alphaModFix/>
          </a:blip>
          <a:srcRect b="0" l="0" r="0" t="0"/>
          <a:stretch/>
        </p:blipFill>
        <p:spPr>
          <a:xfrm>
            <a:off x="435374" y="5405753"/>
            <a:ext cx="11321253" cy="1219306"/>
          </a:xfrm>
          <a:prstGeom prst="rect">
            <a:avLst/>
          </a:prstGeom>
          <a:noFill/>
          <a:ln>
            <a:noFill/>
          </a:ln>
        </p:spPr>
      </p:pic>
      <p:sp>
        <p:nvSpPr>
          <p:cNvPr id="31" name="Google Shape;31;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447F1D"/>
              </a:buClr>
              <a:buSzPts val="4400"/>
              <a:buFont typeface="Arial"/>
              <a:buNone/>
              <a:defRPr b="1">
                <a:solidFill>
                  <a:srgbClr val="447F1D"/>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14"/>
          <p:cNvSpPr txBox="1"/>
          <p:nvPr>
            <p:ph idx="1" type="body"/>
          </p:nvPr>
        </p:nvSpPr>
        <p:spPr>
          <a:xfrm>
            <a:off x="838200" y="1825625"/>
            <a:ext cx="10515600" cy="3394445"/>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3A3838"/>
              </a:buClr>
              <a:buSzPts val="2800"/>
              <a:buChar char="•"/>
              <a:defRPr>
                <a:solidFill>
                  <a:srgbClr val="3A3838"/>
                </a:solidFill>
                <a:latin typeface="Arial"/>
                <a:ea typeface="Arial"/>
                <a:cs typeface="Arial"/>
                <a:sym typeface="Arial"/>
              </a:defRPr>
            </a:lvl1pPr>
            <a:lvl2pPr indent="-381000" lvl="1" marL="914400" algn="l">
              <a:lnSpc>
                <a:spcPct val="90000"/>
              </a:lnSpc>
              <a:spcBef>
                <a:spcPts val="500"/>
              </a:spcBef>
              <a:spcAft>
                <a:spcPts val="0"/>
              </a:spcAft>
              <a:buClr>
                <a:srgbClr val="3A3838"/>
              </a:buClr>
              <a:buSzPts val="2400"/>
              <a:buChar char="•"/>
              <a:defRPr>
                <a:solidFill>
                  <a:srgbClr val="3A3838"/>
                </a:solidFill>
                <a:latin typeface="Arial"/>
                <a:ea typeface="Arial"/>
                <a:cs typeface="Arial"/>
                <a:sym typeface="Arial"/>
              </a:defRPr>
            </a:lvl2pPr>
            <a:lvl3pPr indent="-355600" lvl="2" marL="1371600" algn="l">
              <a:lnSpc>
                <a:spcPct val="90000"/>
              </a:lnSpc>
              <a:spcBef>
                <a:spcPts val="500"/>
              </a:spcBef>
              <a:spcAft>
                <a:spcPts val="0"/>
              </a:spcAft>
              <a:buClr>
                <a:srgbClr val="3A3838"/>
              </a:buClr>
              <a:buSzPts val="2000"/>
              <a:buChar char="•"/>
              <a:defRPr>
                <a:solidFill>
                  <a:srgbClr val="3A3838"/>
                </a:solidFill>
                <a:latin typeface="Arial"/>
                <a:ea typeface="Arial"/>
                <a:cs typeface="Arial"/>
                <a:sym typeface="Arial"/>
              </a:defRPr>
            </a:lvl3pPr>
            <a:lvl4pPr indent="-342900" lvl="3" marL="1828800" algn="l">
              <a:lnSpc>
                <a:spcPct val="90000"/>
              </a:lnSpc>
              <a:spcBef>
                <a:spcPts val="500"/>
              </a:spcBef>
              <a:spcAft>
                <a:spcPts val="0"/>
              </a:spcAft>
              <a:buClr>
                <a:srgbClr val="3A3838"/>
              </a:buClr>
              <a:buSzPts val="1800"/>
              <a:buChar char="•"/>
              <a:defRPr>
                <a:solidFill>
                  <a:srgbClr val="3A3838"/>
                </a:solidFill>
                <a:latin typeface="Arial"/>
                <a:ea typeface="Arial"/>
                <a:cs typeface="Arial"/>
                <a:sym typeface="Arial"/>
              </a:defRPr>
            </a:lvl4pPr>
            <a:lvl5pPr indent="-342900" lvl="4" marL="2286000" algn="l">
              <a:lnSpc>
                <a:spcPct val="90000"/>
              </a:lnSpc>
              <a:spcBef>
                <a:spcPts val="500"/>
              </a:spcBef>
              <a:spcAft>
                <a:spcPts val="0"/>
              </a:spcAft>
              <a:buClr>
                <a:srgbClr val="3A3838"/>
              </a:buClr>
              <a:buSzPts val="1800"/>
              <a:buChar char="•"/>
              <a:defRPr>
                <a:solidFill>
                  <a:srgbClr val="3A3838"/>
                </a:solidFill>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14"/>
          <p:cNvSpPr txBox="1"/>
          <p:nvPr>
            <p:ph idx="12" type="sldNum"/>
          </p:nvPr>
        </p:nvSpPr>
        <p:spPr>
          <a:xfrm>
            <a:off x="8939073" y="6207652"/>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PH"/>
              <a:t>‹#›</a:t>
            </a:fld>
            <a:endParaRPr/>
          </a:p>
        </p:txBody>
      </p:sp>
      <p:sp>
        <p:nvSpPr>
          <p:cNvPr id="34" name="Google Shape;34;p14"/>
          <p:cNvSpPr/>
          <p:nvPr/>
        </p:nvSpPr>
        <p:spPr>
          <a:xfrm rot="5400000">
            <a:off x="8959683" y="-176416"/>
            <a:ext cx="2583402" cy="3394445"/>
          </a:xfrm>
          <a:prstGeom prst="halfFrame">
            <a:avLst>
              <a:gd fmla="val 1717" name="adj1"/>
              <a:gd fmla="val 2061" name="adj2"/>
            </a:avLst>
          </a:prstGeom>
          <a:solidFill>
            <a:srgbClr val="447F1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5" name="Google Shape;35;p14"/>
          <p:cNvSpPr/>
          <p:nvPr/>
        </p:nvSpPr>
        <p:spPr>
          <a:xfrm rot="5400000">
            <a:off x="9104623" y="-92642"/>
            <a:ext cx="2271545" cy="3187084"/>
          </a:xfrm>
          <a:prstGeom prst="halfFrame">
            <a:avLst>
              <a:gd fmla="val 1717" name="adj1"/>
              <a:gd fmla="val 2061" name="adj2"/>
            </a:avLst>
          </a:prstGeom>
          <a:solidFill>
            <a:srgbClr val="447F1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
  <p:cSld name="Final Slide">
    <p:spTree>
      <p:nvGrpSpPr>
        <p:cNvPr id="36" name="Shape 36"/>
        <p:cNvGrpSpPr/>
        <p:nvPr/>
      </p:nvGrpSpPr>
      <p:grpSpPr>
        <a:xfrm>
          <a:off x="0" y="0"/>
          <a:ext cx="0" cy="0"/>
          <a:chOff x="0" y="0"/>
          <a:chExt cx="0" cy="0"/>
        </a:xfrm>
      </p:grpSpPr>
      <p:pic>
        <p:nvPicPr>
          <p:cNvPr id="37" name="Google Shape;37;p56"/>
          <p:cNvPicPr preferRelativeResize="0"/>
          <p:nvPr/>
        </p:nvPicPr>
        <p:blipFill rotWithShape="1">
          <a:blip r:embed="rId2">
            <a:alphaModFix/>
          </a:blip>
          <a:srcRect b="0" l="0" r="0" t="0"/>
          <a:stretch/>
        </p:blipFill>
        <p:spPr>
          <a:xfrm>
            <a:off x="3715047" y="1048047"/>
            <a:ext cx="4761905" cy="476190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8" name="Shape 38"/>
        <p:cNvGrpSpPr/>
        <p:nvPr/>
      </p:nvGrpSpPr>
      <p:grpSpPr>
        <a:xfrm>
          <a:off x="0" y="0"/>
          <a:ext cx="0" cy="0"/>
          <a:chOff x="0" y="0"/>
          <a:chExt cx="0" cy="0"/>
        </a:xfrm>
      </p:grpSpPr>
      <p:sp>
        <p:nvSpPr>
          <p:cNvPr id="39" name="Google Shape;39;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3" name="Shape 43"/>
        <p:cNvGrpSpPr/>
        <p:nvPr/>
      </p:nvGrpSpPr>
      <p:grpSpPr>
        <a:xfrm>
          <a:off x="0" y="0"/>
          <a:ext cx="0" cy="0"/>
          <a:chOff x="0" y="0"/>
          <a:chExt cx="0" cy="0"/>
        </a:xfrm>
      </p:grpSpPr>
      <p:sp>
        <p:nvSpPr>
          <p:cNvPr id="44" name="Google Shape;44;p2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21"/>
          <p:cNvSpPr/>
          <p:nvPr>
            <p:ph idx="2" type="pic"/>
          </p:nvPr>
        </p:nvSpPr>
        <p:spPr>
          <a:xfrm>
            <a:off x="5183188" y="987425"/>
            <a:ext cx="6172200" cy="4873625"/>
          </a:xfrm>
          <a:prstGeom prst="rect">
            <a:avLst/>
          </a:prstGeom>
          <a:noFill/>
          <a:ln>
            <a:noFill/>
          </a:ln>
        </p:spPr>
      </p:sp>
      <p:sp>
        <p:nvSpPr>
          <p:cNvPr id="46" name="Google Shape;46;p2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7" name="Google Shape;47;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0" name="Shape 50"/>
        <p:cNvGrpSpPr/>
        <p:nvPr/>
      </p:nvGrpSpPr>
      <p:grpSpPr>
        <a:xfrm>
          <a:off x="0" y="0"/>
          <a:ext cx="0" cy="0"/>
          <a:chOff x="0" y="0"/>
          <a:chExt cx="0" cy="0"/>
        </a:xfrm>
      </p:grpSpPr>
      <p:sp>
        <p:nvSpPr>
          <p:cNvPr id="51" name="Google Shape;51;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2"/>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56" name="Shape 56"/>
        <p:cNvGrpSpPr/>
        <p:nvPr/>
      </p:nvGrpSpPr>
      <p:grpSpPr>
        <a:xfrm>
          <a:off x="0" y="0"/>
          <a:ext cx="0" cy="0"/>
          <a:chOff x="0" y="0"/>
          <a:chExt cx="0" cy="0"/>
        </a:xfrm>
      </p:grpSpPr>
      <p:sp>
        <p:nvSpPr>
          <p:cNvPr id="57" name="Google Shape;57;p23"/>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23"/>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 name="Google Shape;59;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PH"/>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PH"/>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slide" Target="/ppt/slides/slide3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1.pn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1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1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22.jpg"/><Relationship Id="rId4" Type="http://schemas.openxmlformats.org/officeDocument/2006/relationships/image" Target="../media/image2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24.jpg"/><Relationship Id="rId4" Type="http://schemas.openxmlformats.org/officeDocument/2006/relationships/image" Target="../media/image2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26.jpg"/><Relationship Id="rId4" Type="http://schemas.openxmlformats.org/officeDocument/2006/relationships/image" Target="../media/image2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8.png"/><Relationship Id="rId4" Type="http://schemas.openxmlformats.org/officeDocument/2006/relationships/image" Target="../media/image4.png"/><Relationship Id="rId5" Type="http://schemas.openxmlformats.org/officeDocument/2006/relationships/image" Target="../media/image10.png"/><Relationship Id="rId6"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20.png"/><Relationship Id="rId5" Type="http://schemas.openxmlformats.org/officeDocument/2006/relationships/image" Target="../media/image19.png"/><Relationship Id="rId6"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
          <p:cNvSpPr txBox="1"/>
          <p:nvPr>
            <p:ph type="ctrTitle"/>
          </p:nvPr>
        </p:nvSpPr>
        <p:spPr>
          <a:xfrm>
            <a:off x="1524000" y="1685085"/>
            <a:ext cx="9144000" cy="2387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447F1D"/>
              </a:buClr>
              <a:buSzPts val="6000"/>
              <a:buFont typeface="Arial"/>
              <a:buNone/>
            </a:pPr>
            <a:r>
              <a:rPr lang="en-PH" sz="8800"/>
              <a:t>A Fresh Start</a:t>
            </a:r>
            <a:endParaRPr sz="88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30"/>
          <p:cNvSpPr txBox="1"/>
          <p:nvPr>
            <p:ph type="title"/>
          </p:nvPr>
        </p:nvSpPr>
        <p:spPr>
          <a:xfrm>
            <a:off x="838200" y="649337"/>
            <a:ext cx="10515600" cy="586344"/>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4400"/>
              <a:buNone/>
            </a:pPr>
            <a:r>
              <a:rPr lang="en-PH" sz="3600" cap="none"/>
              <a:t>GUIDING PRINCIPLES</a:t>
            </a:r>
            <a:endParaRPr/>
          </a:p>
        </p:txBody>
      </p:sp>
      <p:sp>
        <p:nvSpPr>
          <p:cNvPr id="170" name="Google Shape;170;p30"/>
          <p:cNvSpPr/>
          <p:nvPr/>
        </p:nvSpPr>
        <p:spPr>
          <a:xfrm>
            <a:off x="2782747" y="1506503"/>
            <a:ext cx="2020751" cy="856660"/>
          </a:xfrm>
          <a:prstGeom prst="roundRect">
            <a:avLst>
              <a:gd fmla="val 25688" name="adj"/>
            </a:avLst>
          </a:prstGeom>
          <a:solidFill>
            <a:srgbClr val="4C862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PH" sz="1600" u="none" cap="none" strike="noStrike">
                <a:solidFill>
                  <a:schemeClr val="lt1"/>
                </a:solidFill>
                <a:latin typeface="Arial"/>
                <a:ea typeface="Arial"/>
                <a:cs typeface="Arial"/>
                <a:sym typeface="Arial"/>
              </a:rPr>
              <a:t>Integrity</a:t>
            </a:r>
            <a:endParaRPr/>
          </a:p>
        </p:txBody>
      </p:sp>
      <p:sp>
        <p:nvSpPr>
          <p:cNvPr id="171" name="Google Shape;171;p30"/>
          <p:cNvSpPr/>
          <p:nvPr/>
        </p:nvSpPr>
        <p:spPr>
          <a:xfrm>
            <a:off x="5085625" y="1506503"/>
            <a:ext cx="2020751" cy="856660"/>
          </a:xfrm>
          <a:prstGeom prst="roundRect">
            <a:avLst>
              <a:gd fmla="val 25688" name="adj"/>
            </a:avLst>
          </a:prstGeom>
          <a:solidFill>
            <a:srgbClr val="4C862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PH" sz="1600" u="none" cap="none" strike="noStrike">
                <a:solidFill>
                  <a:schemeClr val="lt1"/>
                </a:solidFill>
                <a:latin typeface="Arial"/>
                <a:ea typeface="Arial"/>
                <a:cs typeface="Arial"/>
                <a:sym typeface="Arial"/>
              </a:rPr>
              <a:t>Collaboration</a:t>
            </a:r>
            <a:endParaRPr/>
          </a:p>
        </p:txBody>
      </p:sp>
      <p:sp>
        <p:nvSpPr>
          <p:cNvPr id="172" name="Google Shape;172;p30"/>
          <p:cNvSpPr/>
          <p:nvPr/>
        </p:nvSpPr>
        <p:spPr>
          <a:xfrm>
            <a:off x="479869" y="1506503"/>
            <a:ext cx="2020751" cy="856660"/>
          </a:xfrm>
          <a:prstGeom prst="roundRect">
            <a:avLst>
              <a:gd fmla="val 25688" name="adj"/>
            </a:avLst>
          </a:prstGeom>
          <a:solidFill>
            <a:srgbClr val="4C862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PH" sz="1600" u="none" cap="none" strike="noStrike">
                <a:solidFill>
                  <a:schemeClr val="lt1"/>
                </a:solidFill>
                <a:latin typeface="Arial"/>
                <a:ea typeface="Arial"/>
                <a:cs typeface="Arial"/>
                <a:sym typeface="Arial"/>
              </a:rPr>
              <a:t>Professionalism</a:t>
            </a:r>
            <a:endParaRPr b="0" i="0" sz="1600" u="none" cap="none" strike="noStrike">
              <a:solidFill>
                <a:schemeClr val="lt1"/>
              </a:solidFill>
              <a:latin typeface="Arial"/>
              <a:ea typeface="Arial"/>
              <a:cs typeface="Arial"/>
              <a:sym typeface="Arial"/>
            </a:endParaRPr>
          </a:p>
        </p:txBody>
      </p:sp>
      <p:sp>
        <p:nvSpPr>
          <p:cNvPr id="173" name="Google Shape;173;p30"/>
          <p:cNvSpPr/>
          <p:nvPr/>
        </p:nvSpPr>
        <p:spPr>
          <a:xfrm>
            <a:off x="9691381" y="1506503"/>
            <a:ext cx="2020751" cy="856660"/>
          </a:xfrm>
          <a:prstGeom prst="roundRect">
            <a:avLst>
              <a:gd fmla="val 25688" name="adj"/>
            </a:avLst>
          </a:prstGeom>
          <a:solidFill>
            <a:srgbClr val="4C862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PH" sz="1600" u="none" cap="none" strike="noStrike">
                <a:solidFill>
                  <a:schemeClr val="lt1"/>
                </a:solidFill>
                <a:latin typeface="Arial"/>
                <a:ea typeface="Arial"/>
                <a:cs typeface="Arial"/>
                <a:sym typeface="Arial"/>
              </a:rPr>
              <a:t>Purpose-driven</a:t>
            </a:r>
            <a:endParaRPr/>
          </a:p>
        </p:txBody>
      </p:sp>
      <p:sp>
        <p:nvSpPr>
          <p:cNvPr id="174" name="Google Shape;174;p30"/>
          <p:cNvSpPr/>
          <p:nvPr/>
        </p:nvSpPr>
        <p:spPr>
          <a:xfrm>
            <a:off x="7388503" y="1506503"/>
            <a:ext cx="2020751" cy="856660"/>
          </a:xfrm>
          <a:prstGeom prst="roundRect">
            <a:avLst>
              <a:gd fmla="val 25688" name="adj"/>
            </a:avLst>
          </a:prstGeom>
          <a:solidFill>
            <a:srgbClr val="4C862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PH" sz="1600" u="none" cap="none" strike="noStrike">
                <a:solidFill>
                  <a:schemeClr val="lt1"/>
                </a:solidFill>
                <a:latin typeface="Arial"/>
                <a:ea typeface="Arial"/>
                <a:cs typeface="Arial"/>
                <a:sym typeface="Arial"/>
              </a:rPr>
              <a:t>Courage</a:t>
            </a:r>
            <a:endParaRPr/>
          </a:p>
        </p:txBody>
      </p:sp>
      <p:sp>
        <p:nvSpPr>
          <p:cNvPr id="175" name="Google Shape;175;p30"/>
          <p:cNvSpPr/>
          <p:nvPr/>
        </p:nvSpPr>
        <p:spPr>
          <a:xfrm>
            <a:off x="479869" y="2480704"/>
            <a:ext cx="2020751" cy="2762628"/>
          </a:xfrm>
          <a:prstGeom prst="roundRect">
            <a:avLst>
              <a:gd fmla="val 485" name="adj"/>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PH" sz="1600" u="none" cap="none" strike="noStrike">
                <a:solidFill>
                  <a:srgbClr val="4C8625"/>
                </a:solidFill>
                <a:latin typeface="Arial"/>
                <a:ea typeface="Arial"/>
                <a:cs typeface="Arial"/>
                <a:sym typeface="Arial"/>
              </a:rPr>
              <a:t>Conducting oneself in a professional manner, guided by sound principles which transcend personal interests, exhibiting competence required and being accountable for all possible outcomes.</a:t>
            </a:r>
            <a:endParaRPr/>
          </a:p>
        </p:txBody>
      </p:sp>
      <p:sp>
        <p:nvSpPr>
          <p:cNvPr id="176" name="Google Shape;176;p30"/>
          <p:cNvSpPr/>
          <p:nvPr/>
        </p:nvSpPr>
        <p:spPr>
          <a:xfrm>
            <a:off x="2782746" y="2480704"/>
            <a:ext cx="2020751" cy="2762628"/>
          </a:xfrm>
          <a:prstGeom prst="roundRect">
            <a:avLst>
              <a:gd fmla="val 485" name="adj"/>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PH" sz="1600" u="none" cap="none" strike="noStrike">
                <a:solidFill>
                  <a:srgbClr val="4C8625"/>
                </a:solidFill>
                <a:latin typeface="Arial"/>
                <a:ea typeface="Arial"/>
                <a:cs typeface="Arial"/>
                <a:sym typeface="Arial"/>
              </a:rPr>
              <a:t>Displaying ethical and moral strength which is manifested through honesty,  transparency and consistency in actions.</a:t>
            </a:r>
            <a:endParaRPr/>
          </a:p>
        </p:txBody>
      </p:sp>
      <p:sp>
        <p:nvSpPr>
          <p:cNvPr id="177" name="Google Shape;177;p30"/>
          <p:cNvSpPr/>
          <p:nvPr/>
        </p:nvSpPr>
        <p:spPr>
          <a:xfrm>
            <a:off x="5085623" y="2480704"/>
            <a:ext cx="2020751" cy="2762628"/>
          </a:xfrm>
          <a:prstGeom prst="roundRect">
            <a:avLst>
              <a:gd fmla="val 485" name="adj"/>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PH" sz="1600" u="none" cap="none" strike="noStrike">
                <a:solidFill>
                  <a:srgbClr val="4C8625"/>
                </a:solidFill>
                <a:latin typeface="Arial"/>
                <a:ea typeface="Arial"/>
                <a:cs typeface="Arial"/>
                <a:sym typeface="Arial"/>
              </a:rPr>
              <a:t>Willingness to work together to achieve a common goal; working with others in a respectful manner, in an inclusive environment where all ideas are heard, to be able to accomplish desired outcomes.</a:t>
            </a:r>
            <a:endParaRPr/>
          </a:p>
        </p:txBody>
      </p:sp>
      <p:sp>
        <p:nvSpPr>
          <p:cNvPr id="178" name="Google Shape;178;p30"/>
          <p:cNvSpPr/>
          <p:nvPr/>
        </p:nvSpPr>
        <p:spPr>
          <a:xfrm>
            <a:off x="7388503" y="2480704"/>
            <a:ext cx="2020751" cy="2762628"/>
          </a:xfrm>
          <a:prstGeom prst="roundRect">
            <a:avLst>
              <a:gd fmla="val 485" name="adj"/>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PH" sz="1600" u="none" cap="none" strike="noStrike">
                <a:solidFill>
                  <a:srgbClr val="4C8625"/>
                </a:solidFill>
                <a:latin typeface="Arial"/>
                <a:ea typeface="Arial"/>
                <a:cs typeface="Arial"/>
                <a:sym typeface="Arial"/>
              </a:rPr>
              <a:t>Doing the right thing amidst challenges; having difficult conversations that will effect purposeful change and taking steps to empower the community to take necessary action.</a:t>
            </a:r>
            <a:endParaRPr/>
          </a:p>
        </p:txBody>
      </p:sp>
      <p:sp>
        <p:nvSpPr>
          <p:cNvPr id="179" name="Google Shape;179;p30"/>
          <p:cNvSpPr/>
          <p:nvPr/>
        </p:nvSpPr>
        <p:spPr>
          <a:xfrm>
            <a:off x="9691380" y="2480704"/>
            <a:ext cx="2020751" cy="2762628"/>
          </a:xfrm>
          <a:prstGeom prst="roundRect">
            <a:avLst>
              <a:gd fmla="val 485" name="adj"/>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0" i="0" lang="en-PH" sz="1600" u="none" cap="none" strike="noStrike">
                <a:solidFill>
                  <a:srgbClr val="4C8625"/>
                </a:solidFill>
                <a:latin typeface="Arial"/>
                <a:ea typeface="Arial"/>
                <a:cs typeface="Arial"/>
                <a:sym typeface="Arial"/>
              </a:rPr>
              <a:t>Ensuring that all actions are meaningful and goal-focused; being proactive in advancing community interests.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447F1D"/>
              </a:buClr>
              <a:buSzPts val="4400"/>
              <a:buFont typeface="Arial"/>
              <a:buNone/>
            </a:pPr>
            <a:r>
              <a:rPr lang="en-PH"/>
              <a:t>BHCHA Board of Trustees</a:t>
            </a:r>
            <a:endParaRPr/>
          </a:p>
        </p:txBody>
      </p:sp>
      <p:cxnSp>
        <p:nvCxnSpPr>
          <p:cNvPr id="185" name="Google Shape;185;p31"/>
          <p:cNvCxnSpPr/>
          <p:nvPr/>
        </p:nvCxnSpPr>
        <p:spPr>
          <a:xfrm rot="10800000">
            <a:off x="7589853" y="3442104"/>
            <a:ext cx="0" cy="936723"/>
          </a:xfrm>
          <a:prstGeom prst="straightConnector1">
            <a:avLst/>
          </a:prstGeom>
          <a:noFill/>
          <a:ln cap="flat" cmpd="sng" w="25400">
            <a:solidFill>
              <a:srgbClr val="D8D8D8"/>
            </a:solidFill>
            <a:prstDash val="solid"/>
            <a:miter lim="400000"/>
            <a:headEnd len="sm" w="sm" type="none"/>
            <a:tailEnd len="sm" w="sm" type="none"/>
          </a:ln>
        </p:spPr>
      </p:cxnSp>
      <p:cxnSp>
        <p:nvCxnSpPr>
          <p:cNvPr id="186" name="Google Shape;186;p31"/>
          <p:cNvCxnSpPr/>
          <p:nvPr/>
        </p:nvCxnSpPr>
        <p:spPr>
          <a:xfrm rot="10800000">
            <a:off x="4626802" y="3442104"/>
            <a:ext cx="0" cy="936723"/>
          </a:xfrm>
          <a:prstGeom prst="straightConnector1">
            <a:avLst/>
          </a:prstGeom>
          <a:noFill/>
          <a:ln cap="flat" cmpd="sng" w="25400">
            <a:solidFill>
              <a:srgbClr val="D8D8D8"/>
            </a:solidFill>
            <a:prstDash val="solid"/>
            <a:miter lim="400000"/>
            <a:headEnd len="sm" w="sm" type="none"/>
            <a:tailEnd len="sm" w="sm" type="none"/>
          </a:ln>
        </p:spPr>
      </p:cxnSp>
      <p:cxnSp>
        <p:nvCxnSpPr>
          <p:cNvPr id="187" name="Google Shape;187;p31"/>
          <p:cNvCxnSpPr/>
          <p:nvPr/>
        </p:nvCxnSpPr>
        <p:spPr>
          <a:xfrm flipH="1" rot="10800000">
            <a:off x="1611579" y="3442104"/>
            <a:ext cx="23430" cy="853244"/>
          </a:xfrm>
          <a:prstGeom prst="straightConnector1">
            <a:avLst/>
          </a:prstGeom>
          <a:noFill/>
          <a:ln cap="flat" cmpd="sng" w="25400">
            <a:solidFill>
              <a:srgbClr val="D8D8D8"/>
            </a:solidFill>
            <a:prstDash val="solid"/>
            <a:miter lim="400000"/>
            <a:headEnd len="sm" w="sm" type="none"/>
            <a:tailEnd len="sm" w="sm" type="none"/>
          </a:ln>
        </p:spPr>
      </p:cxnSp>
      <p:cxnSp>
        <p:nvCxnSpPr>
          <p:cNvPr id="188" name="Google Shape;188;p31"/>
          <p:cNvCxnSpPr/>
          <p:nvPr/>
        </p:nvCxnSpPr>
        <p:spPr>
          <a:xfrm rot="10800000">
            <a:off x="10605083" y="3473468"/>
            <a:ext cx="0" cy="821880"/>
          </a:xfrm>
          <a:prstGeom prst="straightConnector1">
            <a:avLst/>
          </a:prstGeom>
          <a:noFill/>
          <a:ln cap="flat" cmpd="sng" w="25400">
            <a:solidFill>
              <a:srgbClr val="D8D8D8"/>
            </a:solidFill>
            <a:prstDash val="solid"/>
            <a:miter lim="400000"/>
            <a:headEnd len="sm" w="sm" type="none"/>
            <a:tailEnd len="sm" w="sm" type="none"/>
          </a:ln>
        </p:spPr>
      </p:cxnSp>
      <p:cxnSp>
        <p:nvCxnSpPr>
          <p:cNvPr id="189" name="Google Shape;189;p31"/>
          <p:cNvCxnSpPr/>
          <p:nvPr/>
        </p:nvCxnSpPr>
        <p:spPr>
          <a:xfrm rot="10800000">
            <a:off x="6076458" y="2944884"/>
            <a:ext cx="0" cy="513916"/>
          </a:xfrm>
          <a:prstGeom prst="straightConnector1">
            <a:avLst/>
          </a:prstGeom>
          <a:noFill/>
          <a:ln cap="flat" cmpd="sng" w="25400">
            <a:solidFill>
              <a:srgbClr val="D8D8D8"/>
            </a:solidFill>
            <a:prstDash val="solid"/>
            <a:miter lim="400000"/>
            <a:headEnd len="sm" w="sm" type="none"/>
            <a:tailEnd len="sm" w="sm" type="none"/>
          </a:ln>
        </p:spPr>
      </p:cxnSp>
      <p:sp>
        <p:nvSpPr>
          <p:cNvPr id="190" name="Google Shape;190;p31"/>
          <p:cNvSpPr/>
          <p:nvPr/>
        </p:nvSpPr>
        <p:spPr>
          <a:xfrm>
            <a:off x="4685775" y="2165875"/>
            <a:ext cx="2632500" cy="816600"/>
          </a:xfrm>
          <a:prstGeom prst="roundRect">
            <a:avLst>
              <a:gd fmla="val 6667" name="adj"/>
            </a:avLst>
          </a:prstGeom>
          <a:solidFill>
            <a:srgbClr val="447F1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900" u="none" cap="none" strike="noStrike">
              <a:solidFill>
                <a:schemeClr val="lt1"/>
              </a:solidFill>
              <a:latin typeface="Arial"/>
              <a:ea typeface="Arial"/>
              <a:cs typeface="Arial"/>
              <a:sym typeface="Arial"/>
            </a:endParaRPr>
          </a:p>
        </p:txBody>
      </p:sp>
      <p:cxnSp>
        <p:nvCxnSpPr>
          <p:cNvPr id="191" name="Google Shape;191;p31"/>
          <p:cNvCxnSpPr/>
          <p:nvPr/>
        </p:nvCxnSpPr>
        <p:spPr>
          <a:xfrm flipH="1" rot="-5400000">
            <a:off x="6111188" y="-1034075"/>
            <a:ext cx="17708" cy="8970068"/>
          </a:xfrm>
          <a:prstGeom prst="straightConnector1">
            <a:avLst/>
          </a:prstGeom>
          <a:noFill/>
          <a:ln cap="flat" cmpd="sng" w="25400">
            <a:solidFill>
              <a:srgbClr val="D8D8D8"/>
            </a:solidFill>
            <a:prstDash val="solid"/>
            <a:miter lim="400000"/>
            <a:headEnd len="sm" w="sm" type="none"/>
            <a:tailEnd len="sm" w="sm" type="none"/>
          </a:ln>
        </p:spPr>
      </p:cxnSp>
      <p:sp>
        <p:nvSpPr>
          <p:cNvPr id="192" name="Google Shape;192;p31"/>
          <p:cNvSpPr txBox="1"/>
          <p:nvPr/>
        </p:nvSpPr>
        <p:spPr>
          <a:xfrm>
            <a:off x="4685763" y="2196175"/>
            <a:ext cx="2632500" cy="410400"/>
          </a:xfrm>
          <a:prstGeom prst="rect">
            <a:avLst/>
          </a:prstGeom>
          <a:noFill/>
          <a:ln>
            <a:noFill/>
          </a:ln>
        </p:spPr>
        <p:txBody>
          <a:bodyPr anchorCtr="0" anchor="t" bIns="50800" lIns="50800" spcFirstLastPara="1" rIns="50800" wrap="square" tIns="50800">
            <a:spAutoFit/>
          </a:bodyPr>
          <a:lstStyle/>
          <a:p>
            <a:pPr indent="0" lvl="0" marL="0" marR="0" rtl="0" algn="ctr">
              <a:lnSpc>
                <a:spcPct val="100000"/>
              </a:lnSpc>
              <a:spcBef>
                <a:spcPts val="0"/>
              </a:spcBef>
              <a:spcAft>
                <a:spcPts val="0"/>
              </a:spcAft>
              <a:buNone/>
            </a:pPr>
            <a:r>
              <a:rPr b="1" i="0" lang="en-PH" sz="2000" u="none" cap="none" strike="noStrike">
                <a:solidFill>
                  <a:schemeClr val="lt1"/>
                </a:solidFill>
                <a:latin typeface="Poppins SemiBold"/>
                <a:ea typeface="Poppins SemiBold"/>
                <a:cs typeface="Poppins SemiBold"/>
                <a:sym typeface="Poppins SemiBold"/>
              </a:rPr>
              <a:t>Baste Quiniones Jr.</a:t>
            </a:r>
            <a:endParaRPr b="1" i="0" sz="2000" u="none" cap="none" strike="noStrike">
              <a:solidFill>
                <a:schemeClr val="lt1"/>
              </a:solidFill>
              <a:latin typeface="Poppins SemiBold"/>
              <a:ea typeface="Poppins SemiBold"/>
              <a:cs typeface="Poppins SemiBold"/>
              <a:sym typeface="Poppins SemiBold"/>
            </a:endParaRPr>
          </a:p>
        </p:txBody>
      </p:sp>
      <p:sp>
        <p:nvSpPr>
          <p:cNvPr id="193" name="Google Shape;193;p31"/>
          <p:cNvSpPr/>
          <p:nvPr/>
        </p:nvSpPr>
        <p:spPr>
          <a:xfrm flipH="1">
            <a:off x="5301382" y="2569601"/>
            <a:ext cx="1589233"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PH" sz="1400" u="none" cap="none" strike="noStrike">
                <a:solidFill>
                  <a:schemeClr val="lt1"/>
                </a:solidFill>
                <a:latin typeface="Lato Light"/>
                <a:ea typeface="Lato Light"/>
                <a:cs typeface="Lato Light"/>
                <a:sym typeface="Lato Light"/>
              </a:rPr>
              <a:t>President, Trustee</a:t>
            </a:r>
            <a:endParaRPr/>
          </a:p>
        </p:txBody>
      </p:sp>
      <p:sp>
        <p:nvSpPr>
          <p:cNvPr id="194" name="Google Shape;194;p31"/>
          <p:cNvSpPr/>
          <p:nvPr/>
        </p:nvSpPr>
        <p:spPr>
          <a:xfrm>
            <a:off x="366280" y="3876139"/>
            <a:ext cx="2483507" cy="815986"/>
          </a:xfrm>
          <a:prstGeom prst="roundRect">
            <a:avLst>
              <a:gd fmla="val 6667" name="adj"/>
            </a:avLst>
          </a:prstGeom>
          <a:solidFill>
            <a:srgbClr val="447F1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900" u="none" cap="none" strike="noStrike">
              <a:solidFill>
                <a:schemeClr val="lt1"/>
              </a:solidFill>
              <a:latin typeface="Arial"/>
              <a:ea typeface="Arial"/>
              <a:cs typeface="Arial"/>
              <a:sym typeface="Arial"/>
            </a:endParaRPr>
          </a:p>
        </p:txBody>
      </p:sp>
      <p:sp>
        <p:nvSpPr>
          <p:cNvPr id="195" name="Google Shape;195;p31"/>
          <p:cNvSpPr/>
          <p:nvPr/>
        </p:nvSpPr>
        <p:spPr>
          <a:xfrm>
            <a:off x="3350105" y="3876139"/>
            <a:ext cx="2483507" cy="815986"/>
          </a:xfrm>
          <a:prstGeom prst="roundRect">
            <a:avLst>
              <a:gd fmla="val 6667" name="adj"/>
            </a:avLst>
          </a:prstGeom>
          <a:solidFill>
            <a:srgbClr val="447F1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900" u="none" cap="none" strike="noStrike">
              <a:solidFill>
                <a:schemeClr val="lt1"/>
              </a:solidFill>
              <a:latin typeface="Arial"/>
              <a:ea typeface="Arial"/>
              <a:cs typeface="Arial"/>
              <a:sym typeface="Arial"/>
            </a:endParaRPr>
          </a:p>
        </p:txBody>
      </p:sp>
      <p:sp>
        <p:nvSpPr>
          <p:cNvPr id="196" name="Google Shape;196;p31"/>
          <p:cNvSpPr/>
          <p:nvPr/>
        </p:nvSpPr>
        <p:spPr>
          <a:xfrm>
            <a:off x="6173225" y="3876150"/>
            <a:ext cx="2786100" cy="766500"/>
          </a:xfrm>
          <a:prstGeom prst="roundRect">
            <a:avLst>
              <a:gd fmla="val 6667" name="adj"/>
            </a:avLst>
          </a:prstGeom>
          <a:solidFill>
            <a:srgbClr val="447F1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900" u="none" cap="none" strike="noStrike">
              <a:solidFill>
                <a:schemeClr val="lt1"/>
              </a:solidFill>
              <a:latin typeface="Arial"/>
              <a:ea typeface="Arial"/>
              <a:cs typeface="Arial"/>
              <a:sym typeface="Arial"/>
            </a:endParaRPr>
          </a:p>
        </p:txBody>
      </p:sp>
      <p:sp>
        <p:nvSpPr>
          <p:cNvPr id="197" name="Google Shape;197;p31"/>
          <p:cNvSpPr txBox="1"/>
          <p:nvPr/>
        </p:nvSpPr>
        <p:spPr>
          <a:xfrm>
            <a:off x="675453" y="4015572"/>
            <a:ext cx="1919113" cy="410369"/>
          </a:xfrm>
          <a:prstGeom prst="rect">
            <a:avLst/>
          </a:prstGeom>
          <a:noFill/>
          <a:ln>
            <a:noFill/>
          </a:ln>
        </p:spPr>
        <p:txBody>
          <a:bodyPr anchorCtr="0" anchor="t" bIns="50800" lIns="50800" spcFirstLastPara="1" rIns="50800" wrap="square" tIns="50800">
            <a:spAutoFit/>
          </a:bodyPr>
          <a:lstStyle/>
          <a:p>
            <a:pPr indent="0" lvl="0" marL="0" marR="0" rtl="0" algn="ctr">
              <a:lnSpc>
                <a:spcPct val="100000"/>
              </a:lnSpc>
              <a:spcBef>
                <a:spcPts val="0"/>
              </a:spcBef>
              <a:spcAft>
                <a:spcPts val="0"/>
              </a:spcAft>
              <a:buNone/>
            </a:pPr>
            <a:r>
              <a:rPr b="1" i="0" lang="en-PH" sz="2000" u="none" cap="none" strike="noStrike">
                <a:solidFill>
                  <a:schemeClr val="lt1"/>
                </a:solidFill>
                <a:latin typeface="Poppins SemiBold"/>
                <a:ea typeface="Poppins SemiBold"/>
                <a:cs typeface="Poppins SemiBold"/>
                <a:sym typeface="Poppins SemiBold"/>
              </a:rPr>
              <a:t>Myra Reinoso</a:t>
            </a:r>
            <a:endParaRPr b="1" i="0" sz="2000" u="none" cap="none" strike="noStrike">
              <a:solidFill>
                <a:schemeClr val="lt1"/>
              </a:solidFill>
              <a:latin typeface="Poppins SemiBold"/>
              <a:ea typeface="Poppins SemiBold"/>
              <a:cs typeface="Poppins SemiBold"/>
              <a:sym typeface="Poppins SemiBold"/>
            </a:endParaRPr>
          </a:p>
        </p:txBody>
      </p:sp>
      <p:sp>
        <p:nvSpPr>
          <p:cNvPr id="198" name="Google Shape;198;p31"/>
          <p:cNvSpPr/>
          <p:nvPr/>
        </p:nvSpPr>
        <p:spPr>
          <a:xfrm flipH="1">
            <a:off x="414372" y="4295348"/>
            <a:ext cx="2399249"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PH" sz="1400" u="none" cap="none" strike="noStrike">
                <a:solidFill>
                  <a:schemeClr val="lt1"/>
                </a:solidFill>
                <a:latin typeface="Lato Light"/>
                <a:ea typeface="Lato Light"/>
                <a:cs typeface="Lato Light"/>
                <a:sym typeface="Lato Light"/>
              </a:rPr>
              <a:t>Secretary/Treasurer, Trustee</a:t>
            </a:r>
            <a:endParaRPr/>
          </a:p>
        </p:txBody>
      </p:sp>
      <p:sp>
        <p:nvSpPr>
          <p:cNvPr id="199" name="Google Shape;199;p31"/>
          <p:cNvSpPr txBox="1"/>
          <p:nvPr/>
        </p:nvSpPr>
        <p:spPr>
          <a:xfrm>
            <a:off x="3608494" y="4015572"/>
            <a:ext cx="1919113" cy="410369"/>
          </a:xfrm>
          <a:prstGeom prst="rect">
            <a:avLst/>
          </a:prstGeom>
          <a:noFill/>
          <a:ln>
            <a:noFill/>
          </a:ln>
        </p:spPr>
        <p:txBody>
          <a:bodyPr anchorCtr="0" anchor="t" bIns="50800" lIns="50800" spcFirstLastPara="1" rIns="50800" wrap="square" tIns="50800">
            <a:spAutoFit/>
          </a:bodyPr>
          <a:lstStyle/>
          <a:p>
            <a:pPr indent="0" lvl="0" marL="0" marR="0" rtl="0" algn="ctr">
              <a:lnSpc>
                <a:spcPct val="100000"/>
              </a:lnSpc>
              <a:spcBef>
                <a:spcPts val="0"/>
              </a:spcBef>
              <a:spcAft>
                <a:spcPts val="0"/>
              </a:spcAft>
              <a:buNone/>
            </a:pPr>
            <a:r>
              <a:rPr b="1" i="0" lang="en-PH" sz="2000" u="none" cap="none" strike="noStrike">
                <a:solidFill>
                  <a:schemeClr val="lt1"/>
                </a:solidFill>
                <a:latin typeface="Poppins SemiBold"/>
                <a:ea typeface="Poppins SemiBold"/>
                <a:cs typeface="Poppins SemiBold"/>
                <a:sym typeface="Poppins SemiBold"/>
              </a:rPr>
              <a:t>Mike Castro</a:t>
            </a:r>
            <a:endParaRPr b="1" i="0" sz="2000" u="none" cap="none" strike="noStrike">
              <a:solidFill>
                <a:schemeClr val="lt1"/>
              </a:solidFill>
              <a:latin typeface="Poppins SemiBold"/>
              <a:ea typeface="Poppins SemiBold"/>
              <a:cs typeface="Poppins SemiBold"/>
              <a:sym typeface="Poppins SemiBold"/>
            </a:endParaRPr>
          </a:p>
        </p:txBody>
      </p:sp>
      <p:sp>
        <p:nvSpPr>
          <p:cNvPr id="200" name="Google Shape;200;p31"/>
          <p:cNvSpPr/>
          <p:nvPr/>
        </p:nvSpPr>
        <p:spPr>
          <a:xfrm flipH="1">
            <a:off x="3773433" y="4295348"/>
            <a:ext cx="1589233"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PH" sz="1400" u="none" cap="none" strike="noStrike">
                <a:solidFill>
                  <a:schemeClr val="lt1"/>
                </a:solidFill>
                <a:latin typeface="Lato Light"/>
                <a:ea typeface="Lato Light"/>
                <a:cs typeface="Lato Light"/>
                <a:sym typeface="Lato Light"/>
              </a:rPr>
              <a:t>Trustee</a:t>
            </a:r>
            <a:endParaRPr/>
          </a:p>
        </p:txBody>
      </p:sp>
      <p:sp>
        <p:nvSpPr>
          <p:cNvPr id="201" name="Google Shape;201;p31"/>
          <p:cNvSpPr txBox="1"/>
          <p:nvPr/>
        </p:nvSpPr>
        <p:spPr>
          <a:xfrm>
            <a:off x="6207150" y="3968450"/>
            <a:ext cx="2786100" cy="410400"/>
          </a:xfrm>
          <a:prstGeom prst="rect">
            <a:avLst/>
          </a:prstGeom>
          <a:noFill/>
          <a:ln>
            <a:noFill/>
          </a:ln>
        </p:spPr>
        <p:txBody>
          <a:bodyPr anchorCtr="0" anchor="t" bIns="50800" lIns="50800" spcFirstLastPara="1" rIns="50800" wrap="square" tIns="50800">
            <a:spAutoFit/>
          </a:bodyPr>
          <a:lstStyle/>
          <a:p>
            <a:pPr indent="0" lvl="0" marL="0" marR="0" rtl="0" algn="ctr">
              <a:lnSpc>
                <a:spcPct val="100000"/>
              </a:lnSpc>
              <a:spcBef>
                <a:spcPts val="0"/>
              </a:spcBef>
              <a:spcAft>
                <a:spcPts val="0"/>
              </a:spcAft>
              <a:buNone/>
            </a:pPr>
            <a:r>
              <a:rPr b="1" i="0" lang="en-PH" sz="2000" u="none" cap="none" strike="noStrike">
                <a:solidFill>
                  <a:schemeClr val="lt1"/>
                </a:solidFill>
                <a:latin typeface="Poppins SemiBold"/>
                <a:ea typeface="Poppins SemiBold"/>
                <a:cs typeface="Poppins SemiBold"/>
                <a:sym typeface="Poppins SemiBold"/>
              </a:rPr>
              <a:t>Bendette McFarland</a:t>
            </a:r>
            <a:endParaRPr b="1" i="0" sz="2000" u="none" cap="none" strike="noStrike">
              <a:solidFill>
                <a:schemeClr val="lt1"/>
              </a:solidFill>
              <a:latin typeface="Poppins SemiBold"/>
              <a:ea typeface="Poppins SemiBold"/>
              <a:cs typeface="Poppins SemiBold"/>
              <a:sym typeface="Poppins SemiBold"/>
            </a:endParaRPr>
          </a:p>
        </p:txBody>
      </p:sp>
      <p:sp>
        <p:nvSpPr>
          <p:cNvPr id="202" name="Google Shape;202;p31"/>
          <p:cNvSpPr/>
          <p:nvPr/>
        </p:nvSpPr>
        <p:spPr>
          <a:xfrm flipH="1">
            <a:off x="6790476" y="4295348"/>
            <a:ext cx="1589233"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PH" sz="1400" u="none" cap="none" strike="noStrike">
                <a:solidFill>
                  <a:schemeClr val="lt1"/>
                </a:solidFill>
                <a:latin typeface="Lato Light"/>
                <a:ea typeface="Lato Light"/>
                <a:cs typeface="Lato Light"/>
                <a:sym typeface="Lato Light"/>
              </a:rPr>
              <a:t>Trustee</a:t>
            </a:r>
            <a:endParaRPr/>
          </a:p>
        </p:txBody>
      </p:sp>
      <p:sp>
        <p:nvSpPr>
          <p:cNvPr id="203" name="Google Shape;203;p31"/>
          <p:cNvSpPr/>
          <p:nvPr/>
        </p:nvSpPr>
        <p:spPr>
          <a:xfrm>
            <a:off x="9342213" y="3876139"/>
            <a:ext cx="2483507" cy="815986"/>
          </a:xfrm>
          <a:prstGeom prst="roundRect">
            <a:avLst>
              <a:gd fmla="val 6667" name="adj"/>
            </a:avLst>
          </a:prstGeom>
          <a:solidFill>
            <a:srgbClr val="447F1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900" u="none" cap="none" strike="noStrike">
              <a:solidFill>
                <a:schemeClr val="lt1"/>
              </a:solidFill>
              <a:latin typeface="Arial"/>
              <a:ea typeface="Arial"/>
              <a:cs typeface="Arial"/>
              <a:sym typeface="Arial"/>
            </a:endParaRPr>
          </a:p>
        </p:txBody>
      </p:sp>
      <p:sp>
        <p:nvSpPr>
          <p:cNvPr id="204" name="Google Shape;204;p31"/>
          <p:cNvSpPr txBox="1"/>
          <p:nvPr/>
        </p:nvSpPr>
        <p:spPr>
          <a:xfrm>
            <a:off x="9645527" y="4015572"/>
            <a:ext cx="1919113" cy="410369"/>
          </a:xfrm>
          <a:prstGeom prst="rect">
            <a:avLst/>
          </a:prstGeom>
          <a:noFill/>
          <a:ln>
            <a:noFill/>
          </a:ln>
        </p:spPr>
        <p:txBody>
          <a:bodyPr anchorCtr="0" anchor="t" bIns="50800" lIns="50800" spcFirstLastPara="1" rIns="50800" wrap="square" tIns="50800">
            <a:spAutoFit/>
          </a:bodyPr>
          <a:lstStyle/>
          <a:p>
            <a:pPr indent="0" lvl="0" marL="0" marR="0" rtl="0" algn="ctr">
              <a:lnSpc>
                <a:spcPct val="100000"/>
              </a:lnSpc>
              <a:spcBef>
                <a:spcPts val="0"/>
              </a:spcBef>
              <a:spcAft>
                <a:spcPts val="0"/>
              </a:spcAft>
              <a:buNone/>
            </a:pPr>
            <a:r>
              <a:rPr b="1" i="0" lang="en-PH" sz="2000" u="none" cap="none" strike="noStrike">
                <a:solidFill>
                  <a:schemeClr val="lt1"/>
                </a:solidFill>
                <a:latin typeface="Poppins SemiBold"/>
                <a:ea typeface="Poppins SemiBold"/>
                <a:cs typeface="Poppins SemiBold"/>
                <a:sym typeface="Poppins SemiBold"/>
              </a:rPr>
              <a:t>Ed Millana</a:t>
            </a:r>
            <a:endParaRPr b="1" i="0" sz="2000" u="none" cap="none" strike="noStrike">
              <a:solidFill>
                <a:schemeClr val="lt1"/>
              </a:solidFill>
              <a:latin typeface="Poppins SemiBold"/>
              <a:ea typeface="Poppins SemiBold"/>
              <a:cs typeface="Poppins SemiBold"/>
              <a:sym typeface="Poppins SemiBold"/>
            </a:endParaRPr>
          </a:p>
        </p:txBody>
      </p:sp>
      <p:sp>
        <p:nvSpPr>
          <p:cNvPr id="205" name="Google Shape;205;p31"/>
          <p:cNvSpPr/>
          <p:nvPr/>
        </p:nvSpPr>
        <p:spPr>
          <a:xfrm flipH="1">
            <a:off x="9810467" y="4295348"/>
            <a:ext cx="1589233"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PH" sz="1400" u="none" cap="none" strike="noStrike">
                <a:solidFill>
                  <a:schemeClr val="lt1"/>
                </a:solidFill>
                <a:latin typeface="Lato Light"/>
                <a:ea typeface="Lato Light"/>
                <a:cs typeface="Lato Light"/>
                <a:sym typeface="Lato Light"/>
              </a:rPr>
              <a:t>Trustee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09" name="Shape 209"/>
        <p:cNvGrpSpPr/>
        <p:nvPr/>
      </p:nvGrpSpPr>
      <p:grpSpPr>
        <a:xfrm>
          <a:off x="0" y="0"/>
          <a:ext cx="0" cy="0"/>
          <a:chOff x="0" y="0"/>
          <a:chExt cx="0" cy="0"/>
        </a:xfrm>
      </p:grpSpPr>
      <p:sp>
        <p:nvSpPr>
          <p:cNvPr id="210" name="Google Shape;210;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447F1D"/>
              </a:buClr>
              <a:buSzPts val="4400"/>
              <a:buFont typeface="Arial"/>
              <a:buNone/>
            </a:pPr>
            <a:r>
              <a:rPr lang="en-PH"/>
              <a:t>BHCHA Board of Trustees</a:t>
            </a:r>
            <a:endParaRPr/>
          </a:p>
        </p:txBody>
      </p:sp>
      <p:sp>
        <p:nvSpPr>
          <p:cNvPr id="211" name="Google Shape;211;p32"/>
          <p:cNvSpPr txBox="1"/>
          <p:nvPr>
            <p:ph idx="1" type="body"/>
          </p:nvPr>
        </p:nvSpPr>
        <p:spPr>
          <a:xfrm>
            <a:off x="838200" y="1825625"/>
            <a:ext cx="10515600" cy="3685489"/>
          </a:xfrm>
          <a:prstGeom prst="rect">
            <a:avLst/>
          </a:prstGeom>
          <a:noFill/>
          <a:ln>
            <a:noFill/>
          </a:ln>
        </p:spPr>
        <p:txBody>
          <a:bodyPr anchorCtr="0" anchor="t" bIns="45700" lIns="91425" spcFirstLastPara="1" rIns="91425" wrap="square" tIns="45700">
            <a:normAutofit/>
          </a:bodyPr>
          <a:lstStyle/>
          <a:p>
            <a:pPr indent="0" lvl="0" marL="50800" rtl="0" algn="ctr">
              <a:lnSpc>
                <a:spcPct val="120000"/>
              </a:lnSpc>
              <a:spcBef>
                <a:spcPts val="1000"/>
              </a:spcBef>
              <a:spcAft>
                <a:spcPts val="0"/>
              </a:spcAft>
              <a:buSzPts val="2800"/>
              <a:buNone/>
            </a:pPr>
            <a:r>
              <a:rPr b="1" lang="en-PH" sz="3000"/>
              <a:t>Sebastian “Baste” Quiniones, Jr.</a:t>
            </a:r>
            <a:r>
              <a:rPr lang="en-PH" sz="3000"/>
              <a:t>, President and Trustee</a:t>
            </a:r>
            <a:endParaRPr/>
          </a:p>
          <a:p>
            <a:pPr indent="0" lvl="0" marL="158750" rtl="0" algn="just">
              <a:lnSpc>
                <a:spcPct val="120000"/>
              </a:lnSpc>
              <a:spcBef>
                <a:spcPts val="1000"/>
              </a:spcBef>
              <a:spcAft>
                <a:spcPts val="0"/>
              </a:spcAft>
              <a:buSzPts val="2800"/>
              <a:buNone/>
            </a:pPr>
            <a:r>
              <a:rPr lang="en-PH" sz="2000"/>
              <a:t>He has been a resident of Beverly Hills Subdivision since 2001. He is involved in Industry and NGOs. Currently, the Executive Director of Pilipinas Shell Foundation Inc., an Independent Director of Energy Development Corporation, a Director of Prime Oil and Gas Inc, Chairman of League of Corporate Foundations, Chairman of Mindoro Biodiversity Conservation Foundation. He has over 4 decades of Management experience at Senior Management and Board levels on companies and foundations recognized globally for their superlative performance on governance and societal contributions.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15" name="Shape 215"/>
        <p:cNvGrpSpPr/>
        <p:nvPr/>
      </p:nvGrpSpPr>
      <p:grpSpPr>
        <a:xfrm>
          <a:off x="0" y="0"/>
          <a:ext cx="0" cy="0"/>
          <a:chOff x="0" y="0"/>
          <a:chExt cx="0" cy="0"/>
        </a:xfrm>
      </p:grpSpPr>
      <p:sp>
        <p:nvSpPr>
          <p:cNvPr id="216" name="Google Shape;216;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447F1D"/>
              </a:buClr>
              <a:buSzPts val="4400"/>
              <a:buFont typeface="Arial"/>
              <a:buNone/>
            </a:pPr>
            <a:r>
              <a:rPr lang="en-PH"/>
              <a:t>BHCHA Board of Trustees</a:t>
            </a:r>
            <a:endParaRPr/>
          </a:p>
        </p:txBody>
      </p:sp>
      <p:sp>
        <p:nvSpPr>
          <p:cNvPr id="217" name="Google Shape;217;p33"/>
          <p:cNvSpPr txBox="1"/>
          <p:nvPr>
            <p:ph idx="1" type="body"/>
          </p:nvPr>
        </p:nvSpPr>
        <p:spPr>
          <a:xfrm>
            <a:off x="838200" y="1825625"/>
            <a:ext cx="10515600" cy="3685489"/>
          </a:xfrm>
          <a:prstGeom prst="rect">
            <a:avLst/>
          </a:prstGeom>
          <a:noFill/>
          <a:ln>
            <a:noFill/>
          </a:ln>
        </p:spPr>
        <p:txBody>
          <a:bodyPr anchorCtr="0" anchor="t" bIns="45700" lIns="91425" spcFirstLastPara="1" rIns="91425" wrap="square" tIns="45700">
            <a:normAutofit/>
          </a:bodyPr>
          <a:lstStyle/>
          <a:p>
            <a:pPr indent="0" lvl="0" marL="50800" rtl="0" algn="ctr">
              <a:lnSpc>
                <a:spcPct val="120000"/>
              </a:lnSpc>
              <a:spcBef>
                <a:spcPts val="1000"/>
              </a:spcBef>
              <a:spcAft>
                <a:spcPts val="0"/>
              </a:spcAft>
              <a:buSzPts val="2800"/>
              <a:buNone/>
            </a:pPr>
            <a:r>
              <a:rPr b="1" lang="en-PH" sz="3000"/>
              <a:t>Miguel “Mang Mike” Castro</a:t>
            </a:r>
            <a:r>
              <a:rPr lang="en-PH" sz="3000"/>
              <a:t>, Trustee</a:t>
            </a:r>
            <a:endParaRPr/>
          </a:p>
          <a:p>
            <a:pPr indent="0" lvl="0" marL="158750" rtl="0" algn="just">
              <a:lnSpc>
                <a:spcPct val="120000"/>
              </a:lnSpc>
              <a:spcBef>
                <a:spcPts val="1000"/>
              </a:spcBef>
              <a:spcAft>
                <a:spcPts val="0"/>
              </a:spcAft>
              <a:buSzPts val="2800"/>
              <a:buNone/>
            </a:pPr>
            <a:r>
              <a:rPr lang="en-PH" sz="2000"/>
              <a:t>He has been a resident of Beverly Hills Subdivision since 2020. His professional experience is in the appliance manufacturing industry, where developed his skills in operations and management. During this time, he served as an officer of the Philippine Appliance Industry Association for almost 10 years and in the Board of Directors of Laguna Technopark Association, Inc. for 4 years, where he would later become a consultant.</a:t>
            </a:r>
            <a:endParaRPr/>
          </a:p>
          <a:p>
            <a:pPr indent="0" lvl="0" marL="158750" rtl="0" algn="just">
              <a:lnSpc>
                <a:spcPct val="120000"/>
              </a:lnSpc>
              <a:spcBef>
                <a:spcPts val="1000"/>
              </a:spcBef>
              <a:spcAft>
                <a:spcPts val="0"/>
              </a:spcAft>
              <a:buSzPts val="2800"/>
              <a:buNone/>
            </a:pPr>
            <a:r>
              <a:t/>
            </a:r>
            <a:endParaRPr sz="20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21" name="Shape 221"/>
        <p:cNvGrpSpPr/>
        <p:nvPr/>
      </p:nvGrpSpPr>
      <p:grpSpPr>
        <a:xfrm>
          <a:off x="0" y="0"/>
          <a:ext cx="0" cy="0"/>
          <a:chOff x="0" y="0"/>
          <a:chExt cx="0" cy="0"/>
        </a:xfrm>
      </p:grpSpPr>
      <p:sp>
        <p:nvSpPr>
          <p:cNvPr id="222" name="Google Shape;222;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447F1D"/>
              </a:buClr>
              <a:buSzPts val="4400"/>
              <a:buFont typeface="Arial"/>
              <a:buNone/>
            </a:pPr>
            <a:r>
              <a:rPr lang="en-PH"/>
              <a:t>BHCHA Board of Trustees</a:t>
            </a:r>
            <a:endParaRPr/>
          </a:p>
        </p:txBody>
      </p:sp>
      <p:sp>
        <p:nvSpPr>
          <p:cNvPr id="223" name="Google Shape;223;p34"/>
          <p:cNvSpPr txBox="1"/>
          <p:nvPr>
            <p:ph idx="1" type="body"/>
          </p:nvPr>
        </p:nvSpPr>
        <p:spPr>
          <a:xfrm>
            <a:off x="838200" y="1825625"/>
            <a:ext cx="10515600" cy="3685489"/>
          </a:xfrm>
          <a:prstGeom prst="rect">
            <a:avLst/>
          </a:prstGeom>
          <a:noFill/>
          <a:ln>
            <a:noFill/>
          </a:ln>
        </p:spPr>
        <p:txBody>
          <a:bodyPr anchorCtr="0" anchor="t" bIns="45700" lIns="91425" spcFirstLastPara="1" rIns="91425" wrap="square" tIns="45700">
            <a:normAutofit/>
          </a:bodyPr>
          <a:lstStyle/>
          <a:p>
            <a:pPr indent="0" lvl="0" marL="50800" rtl="0" algn="ctr">
              <a:lnSpc>
                <a:spcPct val="120000"/>
              </a:lnSpc>
              <a:spcBef>
                <a:spcPts val="1000"/>
              </a:spcBef>
              <a:spcAft>
                <a:spcPts val="0"/>
              </a:spcAft>
              <a:buSzPts val="2800"/>
              <a:buNone/>
            </a:pPr>
            <a:r>
              <a:rPr b="1" lang="en-PH" sz="3000"/>
              <a:t>Myra Reinoso</a:t>
            </a:r>
            <a:r>
              <a:rPr lang="en-PH" sz="3000"/>
              <a:t>, Secretary/Treasurer and Trustee</a:t>
            </a:r>
            <a:endParaRPr/>
          </a:p>
          <a:p>
            <a:pPr indent="0" lvl="0" marL="158750" rtl="0" algn="just">
              <a:lnSpc>
                <a:spcPct val="120000"/>
              </a:lnSpc>
              <a:spcBef>
                <a:spcPts val="1000"/>
              </a:spcBef>
              <a:spcAft>
                <a:spcPts val="0"/>
              </a:spcAft>
              <a:buSzPts val="2800"/>
              <a:buNone/>
            </a:pPr>
            <a:r>
              <a:rPr lang="en-PH" sz="2000"/>
              <a:t>She has been a resident of Beverly Hills Subdivision since 2018. She is a finance professional who has more than 40 years of experience as Finance Consultant and Chief Finance Officer in both government and private institutions including the Development Bank of the Philippines, Home Credit Corporation and SMC Infrastructure, among others. Her expertise span from credit evaluation, infrastructure finance, project finance, retail finance, project development and finance audit.</a:t>
            </a:r>
            <a:endParaRPr/>
          </a:p>
          <a:p>
            <a:pPr indent="0" lvl="0" marL="158750" rtl="0" algn="just">
              <a:lnSpc>
                <a:spcPct val="120000"/>
              </a:lnSpc>
              <a:spcBef>
                <a:spcPts val="1000"/>
              </a:spcBef>
              <a:spcAft>
                <a:spcPts val="0"/>
              </a:spcAft>
              <a:buSzPts val="2800"/>
              <a:buNone/>
            </a:pPr>
            <a:r>
              <a:t/>
            </a:r>
            <a:endParaRPr sz="20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27" name="Shape 227"/>
        <p:cNvGrpSpPr/>
        <p:nvPr/>
      </p:nvGrpSpPr>
      <p:grpSpPr>
        <a:xfrm>
          <a:off x="0" y="0"/>
          <a:ext cx="0" cy="0"/>
          <a:chOff x="0" y="0"/>
          <a:chExt cx="0" cy="0"/>
        </a:xfrm>
      </p:grpSpPr>
      <p:sp>
        <p:nvSpPr>
          <p:cNvPr id="228" name="Google Shape;228;p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447F1D"/>
              </a:buClr>
              <a:buSzPts val="4400"/>
              <a:buFont typeface="Arial"/>
              <a:buNone/>
            </a:pPr>
            <a:r>
              <a:rPr lang="en-PH"/>
              <a:t>BHCHA Board of Trustees</a:t>
            </a:r>
            <a:endParaRPr/>
          </a:p>
        </p:txBody>
      </p:sp>
      <p:sp>
        <p:nvSpPr>
          <p:cNvPr id="229" name="Google Shape;229;p35"/>
          <p:cNvSpPr txBox="1"/>
          <p:nvPr>
            <p:ph idx="1" type="body"/>
          </p:nvPr>
        </p:nvSpPr>
        <p:spPr>
          <a:xfrm>
            <a:off x="838200" y="1825625"/>
            <a:ext cx="10515600" cy="3685489"/>
          </a:xfrm>
          <a:prstGeom prst="rect">
            <a:avLst/>
          </a:prstGeom>
          <a:noFill/>
          <a:ln>
            <a:noFill/>
          </a:ln>
        </p:spPr>
        <p:txBody>
          <a:bodyPr anchorCtr="0" anchor="t" bIns="45700" lIns="91425" spcFirstLastPara="1" rIns="91425" wrap="square" tIns="45700">
            <a:normAutofit/>
          </a:bodyPr>
          <a:lstStyle/>
          <a:p>
            <a:pPr indent="0" lvl="0" marL="50800" rtl="0" algn="ctr">
              <a:lnSpc>
                <a:spcPct val="120000"/>
              </a:lnSpc>
              <a:spcBef>
                <a:spcPts val="1000"/>
              </a:spcBef>
              <a:spcAft>
                <a:spcPts val="0"/>
              </a:spcAft>
              <a:buSzPts val="2800"/>
              <a:buNone/>
            </a:pPr>
            <a:r>
              <a:rPr b="1" lang="en-PH" sz="3000"/>
              <a:t>Eduardo “Ed” Millana</a:t>
            </a:r>
            <a:r>
              <a:rPr lang="en-PH" sz="3000"/>
              <a:t>, Trustee</a:t>
            </a:r>
            <a:endParaRPr/>
          </a:p>
          <a:p>
            <a:pPr indent="0" lvl="0" marL="158750" rtl="0" algn="just">
              <a:lnSpc>
                <a:spcPct val="120000"/>
              </a:lnSpc>
              <a:spcBef>
                <a:spcPts val="1000"/>
              </a:spcBef>
              <a:spcAft>
                <a:spcPts val="0"/>
              </a:spcAft>
              <a:buSzPts val="2800"/>
              <a:buNone/>
            </a:pPr>
            <a:r>
              <a:rPr lang="en-PH" sz="2000"/>
              <a:t>He has been a resident of Beverly Hills Subdivision since 2013. He has over 20 years of computer engineering experience covering systems integration, manufacturing and RnD. He also founded several businesses which comprise of ICT, defense, broadcasting, telecommunications and media solutions in the Philippines, Hong Kong, Malaysia and USA.</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33" name="Shape 233"/>
        <p:cNvGrpSpPr/>
        <p:nvPr/>
      </p:nvGrpSpPr>
      <p:grpSpPr>
        <a:xfrm>
          <a:off x="0" y="0"/>
          <a:ext cx="0" cy="0"/>
          <a:chOff x="0" y="0"/>
          <a:chExt cx="0" cy="0"/>
        </a:xfrm>
      </p:grpSpPr>
      <p:sp>
        <p:nvSpPr>
          <p:cNvPr id="234" name="Google Shape;234;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447F1D"/>
              </a:buClr>
              <a:buSzPts val="4400"/>
              <a:buFont typeface="Arial"/>
              <a:buNone/>
            </a:pPr>
            <a:r>
              <a:rPr lang="en-PH"/>
              <a:t>BHCHA Board of Trustees</a:t>
            </a:r>
            <a:endParaRPr/>
          </a:p>
        </p:txBody>
      </p:sp>
      <p:sp>
        <p:nvSpPr>
          <p:cNvPr id="235" name="Google Shape;235;p36"/>
          <p:cNvSpPr txBox="1"/>
          <p:nvPr>
            <p:ph idx="1" type="body"/>
          </p:nvPr>
        </p:nvSpPr>
        <p:spPr>
          <a:xfrm>
            <a:off x="838200" y="1825625"/>
            <a:ext cx="10515600" cy="3685489"/>
          </a:xfrm>
          <a:prstGeom prst="rect">
            <a:avLst/>
          </a:prstGeom>
          <a:noFill/>
          <a:ln>
            <a:noFill/>
          </a:ln>
        </p:spPr>
        <p:txBody>
          <a:bodyPr anchorCtr="0" anchor="t" bIns="45700" lIns="91425" spcFirstLastPara="1" rIns="91425" wrap="square" tIns="45700">
            <a:normAutofit/>
          </a:bodyPr>
          <a:lstStyle/>
          <a:p>
            <a:pPr indent="0" lvl="0" marL="50800" rtl="0" algn="ctr">
              <a:lnSpc>
                <a:spcPct val="120000"/>
              </a:lnSpc>
              <a:spcBef>
                <a:spcPts val="1000"/>
              </a:spcBef>
              <a:spcAft>
                <a:spcPts val="0"/>
              </a:spcAft>
              <a:buSzPts val="2800"/>
              <a:buNone/>
            </a:pPr>
            <a:r>
              <a:rPr b="1" lang="en-PH" sz="3000"/>
              <a:t>Bernardita “Bendette” McFarland</a:t>
            </a:r>
            <a:r>
              <a:rPr lang="en-PH" sz="3000"/>
              <a:t>, Trustee</a:t>
            </a:r>
            <a:endParaRPr/>
          </a:p>
          <a:p>
            <a:pPr indent="0" lvl="0" marL="158750" rtl="0" algn="just">
              <a:lnSpc>
                <a:spcPct val="120000"/>
              </a:lnSpc>
              <a:spcBef>
                <a:spcPts val="1000"/>
              </a:spcBef>
              <a:spcAft>
                <a:spcPts val="0"/>
              </a:spcAft>
              <a:buSzPts val="2800"/>
              <a:buNone/>
            </a:pPr>
            <a:r>
              <a:rPr lang="en-PH" sz="2000"/>
              <a:t>She has been a resident of Beverly Hills Subdivision since 2009, when she officially relocated from Japan. She has over 40 years of active community engagement here and abroad including as a leader of the Filipino Community in Tokyo (while teaching in Sophia University and the Foreign Service Training Institute) and President of Soroptomist International of Antipolo. She has also been active in the Beverly Hills community since 2009, where she served two terms as a member of the Board of Governors and Corporate Secretary of subdivision’s then HOA.</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37"/>
          <p:cNvSpPr txBox="1"/>
          <p:nvPr>
            <p:ph type="title"/>
          </p:nvPr>
        </p:nvSpPr>
        <p:spPr>
          <a:xfrm>
            <a:off x="2007704" y="2766218"/>
            <a:ext cx="9734285"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en-PH"/>
              <a:t>What is our plan of action?</a:t>
            </a:r>
            <a:endParaRPr/>
          </a:p>
        </p:txBody>
      </p:sp>
      <p:sp>
        <p:nvSpPr>
          <p:cNvPr id="241" name="Google Shape;241;p37"/>
          <p:cNvSpPr txBox="1"/>
          <p:nvPr>
            <p:ph idx="1" type="body"/>
          </p:nvPr>
        </p:nvSpPr>
        <p:spPr>
          <a:xfrm>
            <a:off x="404125" y="2766218"/>
            <a:ext cx="1366837" cy="1325563"/>
          </a:xfrm>
          <a:prstGeom prst="rect">
            <a:avLst/>
          </a:prstGeom>
          <a:noFill/>
          <a:ln>
            <a:noFill/>
          </a:ln>
        </p:spPr>
        <p:txBody>
          <a:bodyPr anchorCtr="0" anchor="ctr" bIns="45700" lIns="91425" spcFirstLastPara="1" rIns="91425" wrap="square" tIns="45700">
            <a:normAutofit/>
          </a:bodyPr>
          <a:lstStyle/>
          <a:p>
            <a:pPr indent="0" lvl="0" marL="50800" rtl="0" algn="ctr">
              <a:lnSpc>
                <a:spcPct val="90000"/>
              </a:lnSpc>
              <a:spcBef>
                <a:spcPts val="1000"/>
              </a:spcBef>
              <a:spcAft>
                <a:spcPts val="0"/>
              </a:spcAft>
              <a:buSzPts val="2800"/>
              <a:buNone/>
            </a:pPr>
            <a:r>
              <a:rPr lang="en-PH"/>
              <a:t>03</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447F1D"/>
              </a:buClr>
              <a:buSzPts val="4400"/>
              <a:buFont typeface="Arial"/>
              <a:buNone/>
            </a:pPr>
            <a:r>
              <a:rPr lang="en-PH"/>
              <a:t>Immediate Objectives</a:t>
            </a:r>
            <a:endParaRPr/>
          </a:p>
        </p:txBody>
      </p:sp>
      <p:sp>
        <p:nvSpPr>
          <p:cNvPr id="247" name="Google Shape;247;p5"/>
          <p:cNvSpPr txBox="1"/>
          <p:nvPr>
            <p:ph idx="1" type="body"/>
          </p:nvPr>
        </p:nvSpPr>
        <p:spPr>
          <a:xfrm>
            <a:off x="838200" y="1825625"/>
            <a:ext cx="10515600" cy="3394445"/>
          </a:xfrm>
          <a:prstGeom prst="rect">
            <a:avLst/>
          </a:prstGeom>
          <a:noFill/>
          <a:ln>
            <a:noFill/>
          </a:ln>
        </p:spPr>
        <p:txBody>
          <a:bodyPr anchorCtr="0" anchor="t" bIns="45700" lIns="91425" spcFirstLastPara="1" rIns="91425" wrap="square" tIns="45700">
            <a:normAutofit/>
          </a:bodyPr>
          <a:lstStyle/>
          <a:p>
            <a:pPr indent="-452438" lvl="0" marL="452438" rtl="0" algn="l">
              <a:lnSpc>
                <a:spcPct val="90000"/>
              </a:lnSpc>
              <a:spcBef>
                <a:spcPts val="0"/>
              </a:spcBef>
              <a:spcAft>
                <a:spcPts val="0"/>
              </a:spcAft>
              <a:buClr>
                <a:srgbClr val="3A3838"/>
              </a:buClr>
              <a:buSzPts val="2400"/>
              <a:buFont typeface="Noto Sans Symbols"/>
              <a:buChar char="▪"/>
            </a:pPr>
            <a:r>
              <a:rPr lang="en-PH" sz="2400"/>
              <a:t>Transparency of Governance: financials online, contracts and MoA’s available for scrutiny</a:t>
            </a:r>
            <a:endParaRPr/>
          </a:p>
          <a:p>
            <a:pPr indent="-452438" lvl="0" marL="452438" rtl="0" algn="l">
              <a:lnSpc>
                <a:spcPct val="90000"/>
              </a:lnSpc>
              <a:spcBef>
                <a:spcPts val="1000"/>
              </a:spcBef>
              <a:spcAft>
                <a:spcPts val="0"/>
              </a:spcAft>
              <a:buClr>
                <a:srgbClr val="3A3838"/>
              </a:buClr>
              <a:buSzPts val="2400"/>
              <a:buFont typeface="Noto Sans Symbols"/>
              <a:buChar char="▪"/>
            </a:pPr>
            <a:r>
              <a:rPr lang="en-PH" sz="2400"/>
              <a:t>By-laws and Regulations as per DHSUD and best practices</a:t>
            </a:r>
            <a:endParaRPr/>
          </a:p>
          <a:p>
            <a:pPr indent="-452438" lvl="0" marL="452438" rtl="0" algn="l">
              <a:lnSpc>
                <a:spcPct val="90000"/>
              </a:lnSpc>
              <a:spcBef>
                <a:spcPts val="1000"/>
              </a:spcBef>
              <a:spcAft>
                <a:spcPts val="0"/>
              </a:spcAft>
              <a:buClr>
                <a:srgbClr val="3A3838"/>
              </a:buClr>
              <a:buSzPts val="2400"/>
              <a:buFont typeface="Noto Sans Symbols"/>
              <a:buChar char="▪"/>
            </a:pPr>
            <a:r>
              <a:rPr lang="en-PH" sz="2400"/>
              <a:t>Committees of volunteers for specific areas of operations</a:t>
            </a:r>
            <a:endParaRPr/>
          </a:p>
          <a:p>
            <a:pPr indent="-452438" lvl="0" marL="452438" rtl="0" algn="l">
              <a:lnSpc>
                <a:spcPct val="90000"/>
              </a:lnSpc>
              <a:spcBef>
                <a:spcPts val="1000"/>
              </a:spcBef>
              <a:spcAft>
                <a:spcPts val="0"/>
              </a:spcAft>
              <a:buClr>
                <a:srgbClr val="3A3838"/>
              </a:buClr>
              <a:buSzPts val="2400"/>
              <a:buFont typeface="Noto Sans Symbols"/>
              <a:buChar char="▪"/>
            </a:pPr>
            <a:r>
              <a:rPr lang="en-PH" sz="2400"/>
              <a:t>Barangays (Dolores Taytay and Antipolo) assisting the Subdivision in security and emergency response</a:t>
            </a:r>
            <a:endParaRPr/>
          </a:p>
          <a:p>
            <a:pPr indent="-452437" lvl="0" marL="452437" rtl="0" algn="l">
              <a:lnSpc>
                <a:spcPct val="90000"/>
              </a:lnSpc>
              <a:spcBef>
                <a:spcPts val="1000"/>
              </a:spcBef>
              <a:spcAft>
                <a:spcPts val="0"/>
              </a:spcAft>
              <a:buClr>
                <a:srgbClr val="3A3838"/>
              </a:buClr>
              <a:buSzPts val="2400"/>
              <a:buFont typeface="Noto Sans Symbols"/>
              <a:buChar char="▪"/>
            </a:pPr>
            <a:r>
              <a:rPr lang="en-PH" sz="2400"/>
              <a:t>Strategic review of road ownership (Antipolo - already donated to City)</a:t>
            </a:r>
            <a:endParaRPr sz="2400"/>
          </a:p>
          <a:p>
            <a:pPr indent="-342900" lvl="0" marL="368300" rtl="0" algn="l">
              <a:lnSpc>
                <a:spcPct val="90000"/>
              </a:lnSpc>
              <a:spcBef>
                <a:spcPts val="1000"/>
              </a:spcBef>
              <a:spcAft>
                <a:spcPts val="0"/>
              </a:spcAft>
              <a:buSzPts val="2400"/>
              <a:buFont typeface="Noto Sans Symbols"/>
              <a:buChar char="▪"/>
            </a:pPr>
            <a:r>
              <a:rPr lang="en-PH" sz="2400"/>
              <a:t>Address issues via discussions with clear timeline on actions</a:t>
            </a:r>
            <a:endParaRPr sz="24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447F1D"/>
              </a:buClr>
              <a:buSzPts val="4400"/>
              <a:buFont typeface="Arial"/>
              <a:buNone/>
            </a:pPr>
            <a:r>
              <a:rPr lang="en-PH"/>
              <a:t>Priorities</a:t>
            </a:r>
            <a:endParaRPr/>
          </a:p>
        </p:txBody>
      </p:sp>
      <p:sp>
        <p:nvSpPr>
          <p:cNvPr id="253" name="Google Shape;253;p38"/>
          <p:cNvSpPr txBox="1"/>
          <p:nvPr>
            <p:ph idx="1" type="body"/>
          </p:nvPr>
        </p:nvSpPr>
        <p:spPr>
          <a:xfrm>
            <a:off x="838200" y="1825625"/>
            <a:ext cx="10515600" cy="3394445"/>
          </a:xfrm>
          <a:prstGeom prst="rect">
            <a:avLst/>
          </a:prstGeom>
          <a:noFill/>
          <a:ln>
            <a:noFill/>
          </a:ln>
        </p:spPr>
        <p:txBody>
          <a:bodyPr anchorCtr="0" anchor="t" bIns="45700" lIns="91425" spcFirstLastPara="1" rIns="91425" wrap="square" tIns="45700">
            <a:normAutofit/>
          </a:bodyPr>
          <a:lstStyle/>
          <a:p>
            <a:pPr indent="-514350" lvl="0" marL="565150" rtl="0" algn="l">
              <a:lnSpc>
                <a:spcPct val="90000"/>
              </a:lnSpc>
              <a:spcBef>
                <a:spcPts val="1000"/>
              </a:spcBef>
              <a:spcAft>
                <a:spcPts val="0"/>
              </a:spcAft>
              <a:buSzPts val="2800"/>
              <a:buFont typeface="Arial"/>
              <a:buAutoNum type="arabicPeriod"/>
            </a:pPr>
            <a:r>
              <a:rPr lang="en-PH"/>
              <a:t>Complete </a:t>
            </a:r>
            <a:r>
              <a:rPr lang="en-PH">
                <a:solidFill>
                  <a:srgbClr val="447F1D"/>
                </a:solidFill>
              </a:rPr>
              <a:t>legal </a:t>
            </a:r>
            <a:r>
              <a:rPr lang="en-PH"/>
              <a:t>documentation requirements</a:t>
            </a:r>
            <a:endParaRPr/>
          </a:p>
          <a:p>
            <a:pPr indent="-514350" lvl="0" marL="565150" rtl="0" algn="l">
              <a:lnSpc>
                <a:spcPct val="90000"/>
              </a:lnSpc>
              <a:spcBef>
                <a:spcPts val="1000"/>
              </a:spcBef>
              <a:spcAft>
                <a:spcPts val="0"/>
              </a:spcAft>
              <a:buSzPts val="2800"/>
              <a:buFont typeface="Arial"/>
              <a:buAutoNum type="arabicPeriod"/>
            </a:pPr>
            <a:r>
              <a:rPr lang="en-PH"/>
              <a:t>Put </a:t>
            </a:r>
            <a:r>
              <a:rPr lang="en-PH">
                <a:solidFill>
                  <a:srgbClr val="447F1D"/>
                </a:solidFill>
              </a:rPr>
              <a:t>basic operational </a:t>
            </a:r>
            <a:r>
              <a:rPr lang="en-PH"/>
              <a:t>requirements in place</a:t>
            </a:r>
            <a:endParaRPr/>
          </a:p>
          <a:p>
            <a:pPr indent="-514350" lvl="0" marL="565150" rtl="0" algn="l">
              <a:lnSpc>
                <a:spcPct val="90000"/>
              </a:lnSpc>
              <a:spcBef>
                <a:spcPts val="1000"/>
              </a:spcBef>
              <a:spcAft>
                <a:spcPts val="0"/>
              </a:spcAft>
              <a:buSzPts val="2800"/>
              <a:buFont typeface="Arial"/>
              <a:buAutoNum type="arabicPeriod"/>
            </a:pPr>
            <a:r>
              <a:rPr lang="en-PH"/>
              <a:t>Address </a:t>
            </a:r>
            <a:r>
              <a:rPr lang="en-PH">
                <a:solidFill>
                  <a:srgbClr val="447F1D"/>
                </a:solidFill>
              </a:rPr>
              <a:t>security </a:t>
            </a:r>
            <a:r>
              <a:rPr lang="en-PH"/>
              <a:t>concerns</a:t>
            </a:r>
            <a:endParaRPr/>
          </a:p>
          <a:p>
            <a:pPr indent="-514350" lvl="0" marL="565150" rtl="0" algn="l">
              <a:lnSpc>
                <a:spcPct val="90000"/>
              </a:lnSpc>
              <a:spcBef>
                <a:spcPts val="1000"/>
              </a:spcBef>
              <a:spcAft>
                <a:spcPts val="0"/>
              </a:spcAft>
              <a:buSzPts val="2800"/>
              <a:buFont typeface="Arial"/>
              <a:buAutoNum type="arabicPeriod"/>
            </a:pPr>
            <a:r>
              <a:rPr lang="en-PH"/>
              <a:t>Secure </a:t>
            </a:r>
            <a:r>
              <a:rPr lang="en-PH">
                <a:solidFill>
                  <a:srgbClr val="447F1D"/>
                </a:solidFill>
              </a:rPr>
              <a:t>LGU and other partnerships</a:t>
            </a:r>
            <a:endParaRPr/>
          </a:p>
          <a:p>
            <a:pPr indent="-514350" lvl="0" marL="565150" rtl="0" algn="l">
              <a:lnSpc>
                <a:spcPct val="90000"/>
              </a:lnSpc>
              <a:spcBef>
                <a:spcPts val="1000"/>
              </a:spcBef>
              <a:spcAft>
                <a:spcPts val="0"/>
              </a:spcAft>
              <a:buSzPts val="2800"/>
              <a:buFont typeface="Arial"/>
              <a:buAutoNum type="arabicPeriod"/>
            </a:pPr>
            <a:r>
              <a:rPr lang="en-PH"/>
              <a:t>Assess and address immediate </a:t>
            </a:r>
            <a:r>
              <a:rPr lang="en-PH">
                <a:solidFill>
                  <a:srgbClr val="447F1D"/>
                </a:solidFill>
              </a:rPr>
              <a:t>safety/maintenance concerns</a:t>
            </a:r>
            <a:endParaRPr/>
          </a:p>
          <a:p>
            <a:pPr indent="-514350" lvl="0" marL="565150" rtl="0" algn="l">
              <a:lnSpc>
                <a:spcPct val="90000"/>
              </a:lnSpc>
              <a:spcBef>
                <a:spcPts val="1000"/>
              </a:spcBef>
              <a:spcAft>
                <a:spcPts val="0"/>
              </a:spcAft>
              <a:buSzPts val="2800"/>
              <a:buFont typeface="Arial"/>
              <a:buAutoNum type="arabicPeriod"/>
            </a:pPr>
            <a:r>
              <a:rPr lang="en-PH">
                <a:solidFill>
                  <a:srgbClr val="3F3F3F"/>
                </a:solidFill>
              </a:rPr>
              <a:t>Encourage </a:t>
            </a:r>
            <a:r>
              <a:rPr lang="en-PH">
                <a:solidFill>
                  <a:srgbClr val="447F1D"/>
                </a:solidFill>
              </a:rPr>
              <a:t>community involvement</a:t>
            </a:r>
            <a:endParaRPr/>
          </a:p>
          <a:p>
            <a:pPr indent="-336550" lvl="0" marL="565150" rtl="0" algn="l">
              <a:lnSpc>
                <a:spcPct val="90000"/>
              </a:lnSpc>
              <a:spcBef>
                <a:spcPts val="1000"/>
              </a:spcBef>
              <a:spcAft>
                <a:spcPts val="0"/>
              </a:spcAft>
              <a:buSzPts val="2800"/>
              <a:buFont typeface="Arial"/>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6"/>
          <p:cNvSpPr txBox="1"/>
          <p:nvPr>
            <p:ph type="title"/>
          </p:nvPr>
        </p:nvSpPr>
        <p:spPr>
          <a:xfrm>
            <a:off x="405442" y="546273"/>
            <a:ext cx="5305245" cy="76493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PH"/>
              <a:t>Agenda</a:t>
            </a:r>
            <a:endParaRPr/>
          </a:p>
        </p:txBody>
      </p:sp>
      <p:graphicFrame>
        <p:nvGraphicFramePr>
          <p:cNvPr id="72" name="Google Shape;72;p6"/>
          <p:cNvGraphicFramePr/>
          <p:nvPr/>
        </p:nvGraphicFramePr>
        <p:xfrm>
          <a:off x="405442" y="1556421"/>
          <a:ext cx="3000000" cy="3000000"/>
        </p:xfrm>
        <a:graphic>
          <a:graphicData uri="http://schemas.openxmlformats.org/drawingml/2006/table">
            <a:tbl>
              <a:tblPr bandRow="1" firstRow="1">
                <a:noFill/>
                <a:tableStyleId>{989076B1-82F2-4C2D-97EC-2FE063F66804}</a:tableStyleId>
              </a:tblPr>
              <a:tblGrid>
                <a:gridCol w="629725"/>
                <a:gridCol w="4675525"/>
              </a:tblGrid>
              <a:tr h="207575">
                <a:tc>
                  <a:txBody>
                    <a:bodyPr/>
                    <a:lstStyle/>
                    <a:p>
                      <a:pPr indent="0" lvl="0" marL="0" marR="0" rtl="0" algn="ctr">
                        <a:lnSpc>
                          <a:spcPct val="100000"/>
                        </a:lnSpc>
                        <a:spcBef>
                          <a:spcPts val="0"/>
                        </a:spcBef>
                        <a:spcAft>
                          <a:spcPts val="0"/>
                        </a:spcAft>
                        <a:buNone/>
                      </a:pPr>
                      <a:r>
                        <a:rPr lang="en-PH" sz="1800" u="none" cap="none" strike="noStrike">
                          <a:solidFill>
                            <a:srgbClr val="4C8625"/>
                          </a:solidFill>
                        </a:rPr>
                        <a:t>01</a:t>
                      </a:r>
                      <a:endParaRPr/>
                    </a:p>
                  </a:txBody>
                  <a:tcPr marT="90000" marB="900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b="1" lang="en-PH" sz="1800" u="none" cap="none" strike="noStrike">
                          <a:solidFill>
                            <a:srgbClr val="4C8625"/>
                          </a:solidFill>
                        </a:rPr>
                        <a:t>Why the need for a Fresh Start?</a:t>
                      </a:r>
                      <a:endParaRPr/>
                    </a:p>
                    <a:p>
                      <a:pPr indent="-285750" lvl="0" marL="285750" marR="0" rtl="0" algn="l">
                        <a:lnSpc>
                          <a:spcPct val="100000"/>
                        </a:lnSpc>
                        <a:spcBef>
                          <a:spcPts val="0"/>
                        </a:spcBef>
                        <a:spcAft>
                          <a:spcPts val="0"/>
                        </a:spcAft>
                        <a:buClr>
                          <a:srgbClr val="4C8625"/>
                        </a:buClr>
                        <a:buSzPts val="1800"/>
                        <a:buFont typeface="Noto Sans Symbols"/>
                        <a:buChar char="▪"/>
                      </a:pPr>
                      <a:r>
                        <a:rPr b="1" lang="en-PH" sz="1800" u="none" cap="none" strike="noStrike">
                          <a:solidFill>
                            <a:srgbClr val="4C8625"/>
                          </a:solidFill>
                        </a:rPr>
                        <a:t>Overview</a:t>
                      </a:r>
                      <a:endParaRPr/>
                    </a:p>
                    <a:p>
                      <a:pPr indent="-285750" lvl="0" marL="285750" marR="0" rtl="0" algn="l">
                        <a:lnSpc>
                          <a:spcPct val="100000"/>
                        </a:lnSpc>
                        <a:spcBef>
                          <a:spcPts val="0"/>
                        </a:spcBef>
                        <a:spcAft>
                          <a:spcPts val="0"/>
                        </a:spcAft>
                        <a:buClr>
                          <a:srgbClr val="4C8625"/>
                        </a:buClr>
                        <a:buSzPts val="1800"/>
                        <a:buFont typeface="Noto Sans Symbols"/>
                        <a:buChar char="▪"/>
                      </a:pPr>
                      <a:r>
                        <a:rPr b="1" lang="en-PH" sz="1800" u="none" cap="none" strike="noStrike">
                          <a:solidFill>
                            <a:srgbClr val="4C8625"/>
                          </a:solidFill>
                        </a:rPr>
                        <a:t>Pressing Issues</a:t>
                      </a:r>
                      <a:endParaRPr/>
                    </a:p>
                  </a:txBody>
                  <a:tcPr marT="90000" marB="900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07575">
                <a:tc>
                  <a:txBody>
                    <a:bodyPr/>
                    <a:lstStyle/>
                    <a:p>
                      <a:pPr indent="0" lvl="0" marL="0" marR="0" rtl="0" algn="ctr">
                        <a:lnSpc>
                          <a:spcPct val="100000"/>
                        </a:lnSpc>
                        <a:spcBef>
                          <a:spcPts val="0"/>
                        </a:spcBef>
                        <a:spcAft>
                          <a:spcPts val="0"/>
                        </a:spcAft>
                        <a:buNone/>
                      </a:pPr>
                      <a:r>
                        <a:rPr b="1" lang="en-PH" sz="1800" u="none" cap="none" strike="noStrike">
                          <a:solidFill>
                            <a:srgbClr val="4C8625"/>
                          </a:solidFill>
                        </a:rPr>
                        <a:t>02</a:t>
                      </a:r>
                      <a:endParaRPr/>
                    </a:p>
                  </a:txBody>
                  <a:tcPr marT="90000" marB="900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b="1" lang="en-PH" sz="1800" u="none" cap="none" strike="noStrike">
                          <a:solidFill>
                            <a:srgbClr val="4C8625"/>
                          </a:solidFill>
                        </a:rPr>
                        <a:t>Who are we?</a:t>
                      </a:r>
                      <a:endParaRPr/>
                    </a:p>
                    <a:p>
                      <a:pPr indent="-285750" lvl="0" marL="285750" marR="0" rtl="0" algn="l">
                        <a:lnSpc>
                          <a:spcPct val="100000"/>
                        </a:lnSpc>
                        <a:spcBef>
                          <a:spcPts val="0"/>
                        </a:spcBef>
                        <a:spcAft>
                          <a:spcPts val="0"/>
                        </a:spcAft>
                        <a:buClr>
                          <a:srgbClr val="4C8625"/>
                        </a:buClr>
                        <a:buSzPts val="1800"/>
                        <a:buFont typeface="Noto Sans Symbols"/>
                        <a:buChar char="▪"/>
                      </a:pPr>
                      <a:r>
                        <a:rPr b="1" lang="en-PH" sz="1800" u="none" cap="none" strike="noStrike">
                          <a:solidFill>
                            <a:srgbClr val="4C8625"/>
                          </a:solidFill>
                        </a:rPr>
                        <a:t>Vision, Mission, Guiding Principles</a:t>
                      </a:r>
                      <a:endParaRPr/>
                    </a:p>
                    <a:p>
                      <a:pPr indent="-285750" lvl="0" marL="285750" marR="0" rtl="0" algn="l">
                        <a:lnSpc>
                          <a:spcPct val="100000"/>
                        </a:lnSpc>
                        <a:spcBef>
                          <a:spcPts val="0"/>
                        </a:spcBef>
                        <a:spcAft>
                          <a:spcPts val="0"/>
                        </a:spcAft>
                        <a:buClr>
                          <a:srgbClr val="4C8625"/>
                        </a:buClr>
                        <a:buSzPts val="1800"/>
                        <a:buFont typeface="Noto Sans Symbols"/>
                        <a:buChar char="▪"/>
                      </a:pPr>
                      <a:r>
                        <a:rPr b="1" lang="en-PH" sz="1800" u="none" cap="none" strike="noStrike">
                          <a:solidFill>
                            <a:srgbClr val="4C8625"/>
                          </a:solidFill>
                        </a:rPr>
                        <a:t>BHCHA Board of Trustees</a:t>
                      </a:r>
                      <a:endParaRPr/>
                    </a:p>
                    <a:p>
                      <a:pPr indent="-285750" lvl="0" marL="285750" marR="0" rtl="0" algn="l">
                        <a:lnSpc>
                          <a:spcPct val="100000"/>
                        </a:lnSpc>
                        <a:spcBef>
                          <a:spcPts val="0"/>
                        </a:spcBef>
                        <a:spcAft>
                          <a:spcPts val="0"/>
                        </a:spcAft>
                        <a:buClr>
                          <a:srgbClr val="4C8625"/>
                        </a:buClr>
                        <a:buSzPts val="1800"/>
                        <a:buFont typeface="Noto Sans Symbols"/>
                        <a:buChar char="▪"/>
                      </a:pPr>
                      <a:r>
                        <a:rPr b="1" lang="en-PH" sz="1800" u="none" cap="none" strike="noStrike">
                          <a:solidFill>
                            <a:srgbClr val="4C8625"/>
                          </a:solidFill>
                        </a:rPr>
                        <a:t>Members and Core Volunteers</a:t>
                      </a:r>
                      <a:endParaRPr/>
                    </a:p>
                  </a:txBody>
                  <a:tcPr marT="90000" marB="900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07575">
                <a:tc>
                  <a:txBody>
                    <a:bodyPr/>
                    <a:lstStyle/>
                    <a:p>
                      <a:pPr indent="0" lvl="0" marL="0" marR="0" rtl="0" algn="ctr">
                        <a:lnSpc>
                          <a:spcPct val="100000"/>
                        </a:lnSpc>
                        <a:spcBef>
                          <a:spcPts val="0"/>
                        </a:spcBef>
                        <a:spcAft>
                          <a:spcPts val="0"/>
                        </a:spcAft>
                        <a:buNone/>
                      </a:pPr>
                      <a:r>
                        <a:rPr b="1" lang="en-PH" sz="1800" u="none" cap="none" strike="noStrike">
                          <a:solidFill>
                            <a:srgbClr val="4C8625"/>
                          </a:solidFill>
                        </a:rPr>
                        <a:t>03</a:t>
                      </a:r>
                      <a:endParaRPr/>
                    </a:p>
                  </a:txBody>
                  <a:tcPr marT="90000" marB="900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b="1" lang="en-PH" sz="1800" u="none" cap="none" strike="noStrike">
                          <a:solidFill>
                            <a:srgbClr val="4C8625"/>
                          </a:solidFill>
                        </a:rPr>
                        <a:t>What is our plan of action?</a:t>
                      </a:r>
                      <a:endParaRPr/>
                    </a:p>
                    <a:p>
                      <a:pPr indent="-285750" lvl="0" marL="285750" marR="0" rtl="0" algn="l">
                        <a:lnSpc>
                          <a:spcPct val="100000"/>
                        </a:lnSpc>
                        <a:spcBef>
                          <a:spcPts val="0"/>
                        </a:spcBef>
                        <a:spcAft>
                          <a:spcPts val="0"/>
                        </a:spcAft>
                        <a:buClr>
                          <a:srgbClr val="4C8625"/>
                        </a:buClr>
                        <a:buSzPts val="1800"/>
                        <a:buFont typeface="Noto Sans Symbols"/>
                        <a:buChar char="▪"/>
                      </a:pPr>
                      <a:r>
                        <a:rPr b="1" lang="en-PH" sz="1800" u="none" cap="none" strike="noStrike">
                          <a:solidFill>
                            <a:srgbClr val="4C8625"/>
                          </a:solidFill>
                        </a:rPr>
                        <a:t>Priorities</a:t>
                      </a:r>
                      <a:endParaRPr/>
                    </a:p>
                    <a:p>
                      <a:pPr indent="-285750" lvl="0" marL="285750" marR="0" rtl="0" algn="l">
                        <a:lnSpc>
                          <a:spcPct val="100000"/>
                        </a:lnSpc>
                        <a:spcBef>
                          <a:spcPts val="0"/>
                        </a:spcBef>
                        <a:spcAft>
                          <a:spcPts val="0"/>
                        </a:spcAft>
                        <a:buClr>
                          <a:srgbClr val="4C8625"/>
                        </a:buClr>
                        <a:buSzPts val="1800"/>
                        <a:buFont typeface="Noto Sans Symbols"/>
                        <a:buChar char="▪"/>
                      </a:pPr>
                      <a:r>
                        <a:rPr b="1" lang="en-PH" sz="1800" u="none" cap="none" strike="noStrike">
                          <a:solidFill>
                            <a:srgbClr val="4C8625"/>
                          </a:solidFill>
                        </a:rPr>
                        <a:t>Updates and Immediate Plans</a:t>
                      </a:r>
                      <a:endParaRPr/>
                    </a:p>
                  </a:txBody>
                  <a:tcPr marT="90000" marB="900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07575">
                <a:tc>
                  <a:txBody>
                    <a:bodyPr/>
                    <a:lstStyle/>
                    <a:p>
                      <a:pPr indent="0" lvl="0" marL="0" marR="0" rtl="0" algn="ctr">
                        <a:lnSpc>
                          <a:spcPct val="100000"/>
                        </a:lnSpc>
                        <a:spcBef>
                          <a:spcPts val="0"/>
                        </a:spcBef>
                        <a:spcAft>
                          <a:spcPts val="0"/>
                        </a:spcAft>
                        <a:buNone/>
                      </a:pPr>
                      <a:r>
                        <a:rPr b="1" lang="en-PH" sz="1800" u="none" cap="none" strike="noStrike">
                          <a:solidFill>
                            <a:srgbClr val="4C8625"/>
                          </a:solidFill>
                        </a:rPr>
                        <a:t>04</a:t>
                      </a:r>
                      <a:endParaRPr/>
                    </a:p>
                  </a:txBody>
                  <a:tcPr marT="90000" marB="900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b="1" lang="en-PH" sz="1800" u="none" cap="none" strike="noStrike">
                          <a:solidFill>
                            <a:srgbClr val="4C8625"/>
                          </a:solidFill>
                        </a:rPr>
                        <a:t>What do we need from you?</a:t>
                      </a:r>
                      <a:endParaRPr/>
                    </a:p>
                  </a:txBody>
                  <a:tcPr marT="90000" marB="900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9"/>
          <p:cNvSpPr txBox="1"/>
          <p:nvPr>
            <p:ph type="title"/>
          </p:nvPr>
        </p:nvSpPr>
        <p:spPr>
          <a:xfrm>
            <a:off x="838200" y="506625"/>
            <a:ext cx="10515600" cy="704336"/>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447F1D"/>
              </a:buClr>
              <a:buSzPts val="4400"/>
              <a:buFont typeface="Arial"/>
              <a:buNone/>
            </a:pPr>
            <a:r>
              <a:rPr lang="en-PH"/>
              <a:t>Updates and Immediate Plans</a:t>
            </a:r>
            <a:endParaRPr/>
          </a:p>
        </p:txBody>
      </p:sp>
      <p:sp>
        <p:nvSpPr>
          <p:cNvPr id="259" name="Google Shape;259;p39"/>
          <p:cNvSpPr txBox="1"/>
          <p:nvPr>
            <p:ph idx="1" type="body"/>
          </p:nvPr>
        </p:nvSpPr>
        <p:spPr>
          <a:xfrm>
            <a:off x="838200" y="1825625"/>
            <a:ext cx="10515600" cy="3394445"/>
          </a:xfrm>
          <a:prstGeom prst="rect">
            <a:avLst/>
          </a:prstGeom>
          <a:noFill/>
          <a:ln>
            <a:noFill/>
          </a:ln>
        </p:spPr>
        <p:txBody>
          <a:bodyPr anchorCtr="0" anchor="t" bIns="45700" lIns="91425" spcFirstLastPara="1" rIns="91425" wrap="square" tIns="45700">
            <a:normAutofit/>
          </a:bodyPr>
          <a:lstStyle/>
          <a:p>
            <a:pPr indent="-406400" lvl="0" marL="457200" rtl="0" algn="l">
              <a:lnSpc>
                <a:spcPct val="100000"/>
              </a:lnSpc>
              <a:spcBef>
                <a:spcPts val="1000"/>
              </a:spcBef>
              <a:spcAft>
                <a:spcPts val="0"/>
              </a:spcAft>
              <a:buSzPts val="2800"/>
              <a:buChar char="•"/>
            </a:pPr>
            <a:r>
              <a:rPr lang="en-PH"/>
              <a:t>Certificate of Incorporation issued; supporting documents submitted</a:t>
            </a:r>
            <a:endParaRPr/>
          </a:p>
          <a:p>
            <a:pPr indent="-406400" lvl="0" marL="457200" rtl="0" algn="l">
              <a:lnSpc>
                <a:spcPct val="100000"/>
              </a:lnSpc>
              <a:spcBef>
                <a:spcPts val="1000"/>
              </a:spcBef>
              <a:spcAft>
                <a:spcPts val="0"/>
              </a:spcAft>
              <a:buSzPts val="2800"/>
              <a:buChar char="•"/>
            </a:pPr>
            <a:r>
              <a:rPr lang="en-PH"/>
              <a:t>BHCHA By-laws and Rules &amp; Regulations approved and submitted to DHSUD</a:t>
            </a:r>
            <a:endParaRPr/>
          </a:p>
          <a:p>
            <a:pPr indent="-406400" lvl="0" marL="457200" rtl="0" algn="l">
              <a:lnSpc>
                <a:spcPct val="100000"/>
              </a:lnSpc>
              <a:spcBef>
                <a:spcPts val="1000"/>
              </a:spcBef>
              <a:spcAft>
                <a:spcPts val="0"/>
              </a:spcAft>
              <a:buSzPts val="2800"/>
              <a:buChar char="•"/>
            </a:pPr>
            <a:r>
              <a:rPr lang="en-PH"/>
              <a:t>Bank accounts opened</a:t>
            </a:r>
            <a:endParaRPr/>
          </a:p>
          <a:p>
            <a:pPr indent="-406400" lvl="0" marL="457200" rtl="0" algn="l">
              <a:lnSpc>
                <a:spcPct val="100000"/>
              </a:lnSpc>
              <a:spcBef>
                <a:spcPts val="1000"/>
              </a:spcBef>
              <a:spcAft>
                <a:spcPts val="0"/>
              </a:spcAft>
              <a:buSzPts val="2800"/>
              <a:buChar char="•"/>
            </a:pPr>
            <a:r>
              <a:rPr lang="en-PH"/>
              <a:t>No orders from legal governing bodies to stop operations</a:t>
            </a:r>
            <a:endParaRPr/>
          </a:p>
        </p:txBody>
      </p:sp>
      <p:sp>
        <p:nvSpPr>
          <p:cNvPr id="260" name="Google Shape;260;p39"/>
          <p:cNvSpPr txBox="1"/>
          <p:nvPr/>
        </p:nvSpPr>
        <p:spPr>
          <a:xfrm>
            <a:off x="838200" y="1377608"/>
            <a:ext cx="10515600" cy="407772"/>
          </a:xfrm>
          <a:prstGeom prst="rect">
            <a:avLst/>
          </a:prstGeom>
          <a:noFill/>
          <a:ln>
            <a:noFill/>
          </a:ln>
        </p:spPr>
        <p:txBody>
          <a:bodyPr anchorCtr="0" anchor="t" bIns="45700" lIns="91425" spcFirstLastPara="1" rIns="91425" wrap="square" tIns="45700">
            <a:normAutofit fontScale="62500" lnSpcReduction="20000"/>
          </a:bodyPr>
          <a:lstStyle/>
          <a:p>
            <a:pPr indent="0" lvl="0" marL="0" marR="0" rtl="0" algn="l">
              <a:lnSpc>
                <a:spcPct val="90000"/>
              </a:lnSpc>
              <a:spcBef>
                <a:spcPts val="0"/>
              </a:spcBef>
              <a:spcAft>
                <a:spcPts val="0"/>
              </a:spcAft>
              <a:buClr>
                <a:srgbClr val="447F1D"/>
              </a:buClr>
              <a:buSzPct val="160000"/>
              <a:buFont typeface="Arial"/>
              <a:buNone/>
            </a:pPr>
            <a:r>
              <a:rPr b="0" i="0" lang="en-PH" sz="4400" u="none" cap="none" strike="noStrike">
                <a:solidFill>
                  <a:srgbClr val="4C8625"/>
                </a:solidFill>
                <a:latin typeface="Arial"/>
                <a:ea typeface="Arial"/>
                <a:cs typeface="Arial"/>
                <a:sym typeface="Arial"/>
              </a:rPr>
              <a:t>Complete legal documentation requirements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40"/>
          <p:cNvSpPr txBox="1"/>
          <p:nvPr>
            <p:ph type="title"/>
          </p:nvPr>
        </p:nvSpPr>
        <p:spPr>
          <a:xfrm>
            <a:off x="838200" y="506625"/>
            <a:ext cx="10515600" cy="704336"/>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447F1D"/>
              </a:buClr>
              <a:buSzPts val="4400"/>
              <a:buFont typeface="Arial"/>
              <a:buNone/>
            </a:pPr>
            <a:r>
              <a:rPr lang="en-PH"/>
              <a:t>Updates and Immediate Plans</a:t>
            </a:r>
            <a:endParaRPr/>
          </a:p>
        </p:txBody>
      </p:sp>
      <p:sp>
        <p:nvSpPr>
          <p:cNvPr id="266" name="Google Shape;266;p40"/>
          <p:cNvSpPr txBox="1"/>
          <p:nvPr>
            <p:ph idx="1" type="body"/>
          </p:nvPr>
        </p:nvSpPr>
        <p:spPr>
          <a:xfrm>
            <a:off x="838200" y="1825625"/>
            <a:ext cx="10515600" cy="3394445"/>
          </a:xfrm>
          <a:prstGeom prst="rect">
            <a:avLst/>
          </a:prstGeom>
          <a:noFill/>
          <a:ln>
            <a:noFill/>
          </a:ln>
        </p:spPr>
        <p:txBody>
          <a:bodyPr anchorCtr="0" anchor="t" bIns="45700" lIns="91425" spcFirstLastPara="1" rIns="91425" wrap="square" tIns="45700">
            <a:normAutofit/>
          </a:bodyPr>
          <a:lstStyle/>
          <a:p>
            <a:pPr indent="-406400" lvl="0" marL="457200" rtl="0" algn="l">
              <a:lnSpc>
                <a:spcPct val="100000"/>
              </a:lnSpc>
              <a:spcBef>
                <a:spcPts val="1000"/>
              </a:spcBef>
              <a:spcAft>
                <a:spcPts val="0"/>
              </a:spcAft>
              <a:buSzPts val="2800"/>
              <a:buChar char="•"/>
            </a:pPr>
            <a:r>
              <a:rPr lang="en-PH"/>
              <a:t>Satellite office set-up and office staff hired</a:t>
            </a:r>
            <a:endParaRPr/>
          </a:p>
          <a:p>
            <a:pPr indent="-406400" lvl="0" marL="457200" rtl="0" algn="l">
              <a:lnSpc>
                <a:spcPct val="100000"/>
              </a:lnSpc>
              <a:spcBef>
                <a:spcPts val="1000"/>
              </a:spcBef>
              <a:spcAft>
                <a:spcPts val="0"/>
              </a:spcAft>
              <a:buSzPts val="2800"/>
              <a:buChar char="•"/>
            </a:pPr>
            <a:r>
              <a:rPr lang="en-PH"/>
              <a:t>Seed money collected from current members; projections created for the coming year</a:t>
            </a:r>
            <a:endParaRPr/>
          </a:p>
          <a:p>
            <a:pPr indent="-406400" lvl="0" marL="457200" rtl="0" algn="l">
              <a:lnSpc>
                <a:spcPct val="100000"/>
              </a:lnSpc>
              <a:spcBef>
                <a:spcPts val="1000"/>
              </a:spcBef>
              <a:spcAft>
                <a:spcPts val="0"/>
              </a:spcAft>
              <a:buSzPts val="2800"/>
              <a:buChar char="•"/>
            </a:pPr>
            <a:r>
              <a:rPr lang="en-PH"/>
              <a:t>Permits (new constructions), application for membership and other basic member requirements ready</a:t>
            </a:r>
            <a:endParaRPr/>
          </a:p>
          <a:p>
            <a:pPr indent="-406400" lvl="0" marL="457200" rtl="0" algn="l">
              <a:lnSpc>
                <a:spcPct val="100000"/>
              </a:lnSpc>
              <a:spcBef>
                <a:spcPts val="1000"/>
              </a:spcBef>
              <a:spcAft>
                <a:spcPts val="0"/>
              </a:spcAft>
              <a:buSzPts val="2800"/>
              <a:buChar char="•"/>
            </a:pPr>
            <a:r>
              <a:rPr lang="en-PH"/>
              <a:t>Website to be ready in time for the Town Hall</a:t>
            </a:r>
            <a:endParaRPr/>
          </a:p>
        </p:txBody>
      </p:sp>
      <p:sp>
        <p:nvSpPr>
          <p:cNvPr id="267" name="Google Shape;267;p40"/>
          <p:cNvSpPr txBox="1"/>
          <p:nvPr/>
        </p:nvSpPr>
        <p:spPr>
          <a:xfrm>
            <a:off x="838200" y="1377608"/>
            <a:ext cx="10515600" cy="407772"/>
          </a:xfrm>
          <a:prstGeom prst="rect">
            <a:avLst/>
          </a:prstGeom>
          <a:noFill/>
          <a:ln>
            <a:noFill/>
          </a:ln>
        </p:spPr>
        <p:txBody>
          <a:bodyPr anchorCtr="0" anchor="t" bIns="45700" lIns="91425" spcFirstLastPara="1" rIns="91425" wrap="square" tIns="45700">
            <a:normAutofit fontScale="62500" lnSpcReduction="20000"/>
          </a:bodyPr>
          <a:lstStyle/>
          <a:p>
            <a:pPr indent="0" lvl="0" marL="0" marR="0" rtl="0" algn="l">
              <a:lnSpc>
                <a:spcPct val="90000"/>
              </a:lnSpc>
              <a:spcBef>
                <a:spcPts val="0"/>
              </a:spcBef>
              <a:spcAft>
                <a:spcPts val="0"/>
              </a:spcAft>
              <a:buClr>
                <a:srgbClr val="447F1D"/>
              </a:buClr>
              <a:buSzPct val="160000"/>
              <a:buFont typeface="Arial"/>
              <a:buNone/>
            </a:pPr>
            <a:r>
              <a:rPr b="0" i="0" lang="en-PH" sz="4400" u="none" cap="none" strike="noStrike">
                <a:solidFill>
                  <a:srgbClr val="4C8625"/>
                </a:solidFill>
                <a:latin typeface="Arial"/>
                <a:ea typeface="Arial"/>
                <a:cs typeface="Arial"/>
                <a:sym typeface="Arial"/>
              </a:rPr>
              <a:t>Put basic operational requirements in place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41"/>
          <p:cNvSpPr txBox="1"/>
          <p:nvPr>
            <p:ph type="title"/>
          </p:nvPr>
        </p:nvSpPr>
        <p:spPr>
          <a:xfrm>
            <a:off x="838200" y="506625"/>
            <a:ext cx="10515600" cy="704336"/>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447F1D"/>
              </a:buClr>
              <a:buSzPts val="4400"/>
              <a:buFont typeface="Arial"/>
              <a:buNone/>
            </a:pPr>
            <a:r>
              <a:rPr lang="en-PH"/>
              <a:t>Updates and Immediate Plans</a:t>
            </a:r>
            <a:endParaRPr/>
          </a:p>
        </p:txBody>
      </p:sp>
      <p:sp>
        <p:nvSpPr>
          <p:cNvPr id="273" name="Google Shape;273;p41"/>
          <p:cNvSpPr txBox="1"/>
          <p:nvPr>
            <p:ph idx="1" type="body"/>
          </p:nvPr>
        </p:nvSpPr>
        <p:spPr>
          <a:xfrm>
            <a:off x="838200" y="1825625"/>
            <a:ext cx="10515600" cy="3394445"/>
          </a:xfrm>
          <a:prstGeom prst="rect">
            <a:avLst/>
          </a:prstGeom>
          <a:noFill/>
          <a:ln>
            <a:noFill/>
          </a:ln>
        </p:spPr>
        <p:txBody>
          <a:bodyPr anchorCtr="0" anchor="t" bIns="45700" lIns="91425" spcFirstLastPara="1" rIns="91425" wrap="square" tIns="45700">
            <a:normAutofit/>
          </a:bodyPr>
          <a:lstStyle/>
          <a:p>
            <a:pPr indent="-406400" lvl="0" marL="457200" rtl="0" algn="l">
              <a:lnSpc>
                <a:spcPct val="100000"/>
              </a:lnSpc>
              <a:spcBef>
                <a:spcPts val="1000"/>
              </a:spcBef>
              <a:spcAft>
                <a:spcPts val="0"/>
              </a:spcAft>
              <a:buSzPts val="2800"/>
              <a:buChar char="•"/>
            </a:pPr>
            <a:r>
              <a:rPr lang="en-PH" u="sng">
                <a:solidFill>
                  <a:schemeClr val="hlink"/>
                </a:solidFill>
                <a:hlinkClick action="ppaction://hlinksldjump" r:id="rId3"/>
              </a:rPr>
              <a:t>Security assessment</a:t>
            </a:r>
            <a:r>
              <a:rPr lang="en-PH"/>
              <a:t> conducted by an external party; recommendations submitted</a:t>
            </a:r>
            <a:endParaRPr/>
          </a:p>
          <a:p>
            <a:pPr indent="-406400" lvl="0" marL="457200" rtl="0" algn="l">
              <a:lnSpc>
                <a:spcPct val="100000"/>
              </a:lnSpc>
              <a:spcBef>
                <a:spcPts val="1000"/>
              </a:spcBef>
              <a:spcAft>
                <a:spcPts val="0"/>
              </a:spcAft>
              <a:buSzPts val="2800"/>
              <a:buChar char="•"/>
            </a:pPr>
            <a:r>
              <a:rPr lang="en-PH"/>
              <a:t>Strengthen partnership with LGUs</a:t>
            </a:r>
            <a:endParaRPr/>
          </a:p>
          <a:p>
            <a:pPr indent="-406400" lvl="0" marL="457200" rtl="0" algn="l">
              <a:lnSpc>
                <a:spcPct val="100000"/>
              </a:lnSpc>
              <a:spcBef>
                <a:spcPts val="1000"/>
              </a:spcBef>
              <a:spcAft>
                <a:spcPts val="0"/>
              </a:spcAft>
              <a:buSzPts val="2800"/>
              <a:buChar char="•"/>
            </a:pPr>
            <a:r>
              <a:rPr lang="en-PH"/>
              <a:t>Implement new security measures and put new security agency in place</a:t>
            </a:r>
            <a:endParaRPr/>
          </a:p>
          <a:p>
            <a:pPr indent="-406400" lvl="0" marL="457200" rtl="0" algn="l">
              <a:lnSpc>
                <a:spcPct val="100000"/>
              </a:lnSpc>
              <a:spcBef>
                <a:spcPts val="1000"/>
              </a:spcBef>
              <a:spcAft>
                <a:spcPts val="0"/>
              </a:spcAft>
              <a:buSzPts val="2800"/>
              <a:buChar char="•"/>
            </a:pPr>
            <a:r>
              <a:rPr lang="en-PH"/>
              <a:t>Creation of a Security Committee and Neighborhood Watch</a:t>
            </a:r>
            <a:endParaRPr/>
          </a:p>
        </p:txBody>
      </p:sp>
      <p:sp>
        <p:nvSpPr>
          <p:cNvPr id="274" name="Google Shape;274;p41"/>
          <p:cNvSpPr txBox="1"/>
          <p:nvPr/>
        </p:nvSpPr>
        <p:spPr>
          <a:xfrm>
            <a:off x="838200" y="1377608"/>
            <a:ext cx="10515600" cy="407772"/>
          </a:xfrm>
          <a:prstGeom prst="rect">
            <a:avLst/>
          </a:prstGeom>
          <a:noFill/>
          <a:ln>
            <a:noFill/>
          </a:ln>
        </p:spPr>
        <p:txBody>
          <a:bodyPr anchorCtr="0" anchor="t" bIns="45700" lIns="91425" spcFirstLastPara="1" rIns="91425" wrap="square" tIns="45700">
            <a:normAutofit fontScale="62500" lnSpcReduction="20000"/>
          </a:bodyPr>
          <a:lstStyle/>
          <a:p>
            <a:pPr indent="0" lvl="0" marL="0" marR="0" rtl="0" algn="l">
              <a:lnSpc>
                <a:spcPct val="90000"/>
              </a:lnSpc>
              <a:spcBef>
                <a:spcPts val="0"/>
              </a:spcBef>
              <a:spcAft>
                <a:spcPts val="0"/>
              </a:spcAft>
              <a:buClr>
                <a:srgbClr val="447F1D"/>
              </a:buClr>
              <a:buSzPct val="160000"/>
              <a:buFont typeface="Arial"/>
              <a:buNone/>
            </a:pPr>
            <a:r>
              <a:rPr b="0" i="0" lang="en-PH" sz="4400" u="none" cap="none" strike="noStrike">
                <a:solidFill>
                  <a:srgbClr val="4C8625"/>
                </a:solidFill>
                <a:latin typeface="Arial"/>
                <a:ea typeface="Arial"/>
                <a:cs typeface="Arial"/>
                <a:sym typeface="Arial"/>
              </a:rPr>
              <a:t>Address security concerns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42"/>
          <p:cNvSpPr txBox="1"/>
          <p:nvPr>
            <p:ph type="title"/>
          </p:nvPr>
        </p:nvSpPr>
        <p:spPr>
          <a:xfrm>
            <a:off x="838200" y="506625"/>
            <a:ext cx="10515600" cy="704336"/>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447F1D"/>
              </a:buClr>
              <a:buSzPts val="4400"/>
              <a:buFont typeface="Arial"/>
              <a:buNone/>
            </a:pPr>
            <a:r>
              <a:rPr lang="en-PH"/>
              <a:t>Updates and Immediate Plans</a:t>
            </a:r>
            <a:endParaRPr/>
          </a:p>
        </p:txBody>
      </p:sp>
      <p:sp>
        <p:nvSpPr>
          <p:cNvPr id="280" name="Google Shape;280;p42"/>
          <p:cNvSpPr txBox="1"/>
          <p:nvPr>
            <p:ph idx="1" type="body"/>
          </p:nvPr>
        </p:nvSpPr>
        <p:spPr>
          <a:xfrm>
            <a:off x="838200" y="1825625"/>
            <a:ext cx="10515600" cy="3394445"/>
          </a:xfrm>
          <a:prstGeom prst="rect">
            <a:avLst/>
          </a:prstGeom>
          <a:noFill/>
          <a:ln>
            <a:noFill/>
          </a:ln>
        </p:spPr>
        <p:txBody>
          <a:bodyPr anchorCtr="0" anchor="t" bIns="45700" lIns="91425" spcFirstLastPara="1" rIns="91425" wrap="square" tIns="45700">
            <a:normAutofit/>
          </a:bodyPr>
          <a:lstStyle/>
          <a:p>
            <a:pPr indent="-406400" lvl="0" marL="457200" rtl="0" algn="l">
              <a:lnSpc>
                <a:spcPct val="100000"/>
              </a:lnSpc>
              <a:spcBef>
                <a:spcPts val="1000"/>
              </a:spcBef>
              <a:spcAft>
                <a:spcPts val="0"/>
              </a:spcAft>
              <a:buSzPts val="2800"/>
              <a:buChar char="•"/>
            </a:pPr>
            <a:r>
              <a:rPr lang="en-PH"/>
              <a:t>MoA with Barangay Beverly Hills (Antipolo), Barangay Dolores Poblacion (Taytay) and BHCHA prepared</a:t>
            </a:r>
            <a:endParaRPr/>
          </a:p>
          <a:p>
            <a:pPr indent="-406400" lvl="0" marL="457200" rtl="0" algn="l">
              <a:lnSpc>
                <a:spcPct val="100000"/>
              </a:lnSpc>
              <a:spcBef>
                <a:spcPts val="1000"/>
              </a:spcBef>
              <a:spcAft>
                <a:spcPts val="0"/>
              </a:spcAft>
              <a:buSzPts val="2800"/>
              <a:buChar char="•"/>
            </a:pPr>
            <a:r>
              <a:rPr lang="en-PH"/>
              <a:t>Assess subdivision maintenance requirements and meet with LGUs to check where they can support</a:t>
            </a:r>
            <a:endParaRPr/>
          </a:p>
          <a:p>
            <a:pPr indent="-406400" lvl="0" marL="457200" rtl="0" algn="l">
              <a:lnSpc>
                <a:spcPct val="100000"/>
              </a:lnSpc>
              <a:spcBef>
                <a:spcPts val="1000"/>
              </a:spcBef>
              <a:spcAft>
                <a:spcPts val="0"/>
              </a:spcAft>
              <a:buSzPts val="2800"/>
              <a:buChar char="•"/>
            </a:pPr>
            <a:r>
              <a:rPr lang="en-PH"/>
              <a:t>BOT to join networks of HOAs in Antipolo for information and best practices</a:t>
            </a:r>
            <a:endParaRPr/>
          </a:p>
        </p:txBody>
      </p:sp>
      <p:sp>
        <p:nvSpPr>
          <p:cNvPr id="281" name="Google Shape;281;p42"/>
          <p:cNvSpPr txBox="1"/>
          <p:nvPr/>
        </p:nvSpPr>
        <p:spPr>
          <a:xfrm>
            <a:off x="838200" y="1377608"/>
            <a:ext cx="10515600" cy="407772"/>
          </a:xfrm>
          <a:prstGeom prst="rect">
            <a:avLst/>
          </a:prstGeom>
          <a:noFill/>
          <a:ln>
            <a:noFill/>
          </a:ln>
        </p:spPr>
        <p:txBody>
          <a:bodyPr anchorCtr="0" anchor="t" bIns="45700" lIns="91425" spcFirstLastPara="1" rIns="91425" wrap="square" tIns="45700">
            <a:normAutofit fontScale="62500" lnSpcReduction="20000"/>
          </a:bodyPr>
          <a:lstStyle/>
          <a:p>
            <a:pPr indent="0" lvl="0" marL="0" marR="0" rtl="0" algn="l">
              <a:lnSpc>
                <a:spcPct val="90000"/>
              </a:lnSpc>
              <a:spcBef>
                <a:spcPts val="0"/>
              </a:spcBef>
              <a:spcAft>
                <a:spcPts val="0"/>
              </a:spcAft>
              <a:buClr>
                <a:srgbClr val="447F1D"/>
              </a:buClr>
              <a:buSzPct val="160000"/>
              <a:buFont typeface="Arial"/>
              <a:buNone/>
            </a:pPr>
            <a:r>
              <a:rPr b="0" i="0" lang="en-PH" sz="4400" u="none" cap="none" strike="noStrike">
                <a:solidFill>
                  <a:srgbClr val="4C8625"/>
                </a:solidFill>
                <a:latin typeface="Arial"/>
                <a:ea typeface="Arial"/>
                <a:cs typeface="Arial"/>
                <a:sym typeface="Arial"/>
              </a:rPr>
              <a:t>Secure LGU and other partnerships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43"/>
          <p:cNvSpPr txBox="1"/>
          <p:nvPr>
            <p:ph type="title"/>
          </p:nvPr>
        </p:nvSpPr>
        <p:spPr>
          <a:xfrm>
            <a:off x="838200" y="506625"/>
            <a:ext cx="10515600" cy="704336"/>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447F1D"/>
              </a:buClr>
              <a:buSzPts val="4400"/>
              <a:buFont typeface="Arial"/>
              <a:buNone/>
            </a:pPr>
            <a:r>
              <a:rPr lang="en-PH"/>
              <a:t>Updates and Immediate Plans</a:t>
            </a:r>
            <a:endParaRPr/>
          </a:p>
        </p:txBody>
      </p:sp>
      <p:sp>
        <p:nvSpPr>
          <p:cNvPr id="287" name="Google Shape;287;p43"/>
          <p:cNvSpPr txBox="1"/>
          <p:nvPr>
            <p:ph idx="1" type="body"/>
          </p:nvPr>
        </p:nvSpPr>
        <p:spPr>
          <a:xfrm>
            <a:off x="838200" y="1825625"/>
            <a:ext cx="10515600" cy="3394445"/>
          </a:xfrm>
          <a:prstGeom prst="rect">
            <a:avLst/>
          </a:prstGeom>
          <a:noFill/>
          <a:ln>
            <a:noFill/>
          </a:ln>
        </p:spPr>
        <p:txBody>
          <a:bodyPr anchorCtr="0" anchor="t" bIns="45700" lIns="91425" spcFirstLastPara="1" rIns="91425" wrap="square" tIns="45700">
            <a:normAutofit/>
          </a:bodyPr>
          <a:lstStyle/>
          <a:p>
            <a:pPr indent="-406400" lvl="0" marL="457200" rtl="0" algn="l">
              <a:lnSpc>
                <a:spcPct val="100000"/>
              </a:lnSpc>
              <a:spcBef>
                <a:spcPts val="1000"/>
              </a:spcBef>
              <a:spcAft>
                <a:spcPts val="0"/>
              </a:spcAft>
              <a:buSzPts val="2800"/>
              <a:buChar char="•"/>
            </a:pPr>
            <a:r>
              <a:rPr lang="en-PH"/>
              <a:t>Assess road conditions and partner with LGUs to address immediate safety and maintenance concerns</a:t>
            </a:r>
            <a:endParaRPr/>
          </a:p>
          <a:p>
            <a:pPr indent="-406400" lvl="0" marL="457200" rtl="0" algn="l">
              <a:lnSpc>
                <a:spcPct val="100000"/>
              </a:lnSpc>
              <a:spcBef>
                <a:spcPts val="1000"/>
              </a:spcBef>
              <a:spcAft>
                <a:spcPts val="0"/>
              </a:spcAft>
              <a:buSzPts val="2800"/>
              <a:buChar char="•"/>
            </a:pPr>
            <a:r>
              <a:rPr lang="en-PH"/>
              <a:t>Update (and implement) rules and regulations to address traffic and noise concerns</a:t>
            </a:r>
            <a:endParaRPr/>
          </a:p>
        </p:txBody>
      </p:sp>
      <p:sp>
        <p:nvSpPr>
          <p:cNvPr id="288" name="Google Shape;288;p43"/>
          <p:cNvSpPr txBox="1"/>
          <p:nvPr/>
        </p:nvSpPr>
        <p:spPr>
          <a:xfrm>
            <a:off x="838200" y="1377608"/>
            <a:ext cx="10515600" cy="40777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447F1D"/>
              </a:buClr>
              <a:buSzPts val="4400"/>
              <a:buFont typeface="Arial"/>
              <a:buNone/>
            </a:pPr>
            <a:r>
              <a:rPr b="0" i="0" lang="en-PH" sz="2800" u="none" cap="none" strike="noStrike">
                <a:solidFill>
                  <a:srgbClr val="4C8625"/>
                </a:solidFill>
                <a:latin typeface="Arial"/>
                <a:ea typeface="Arial"/>
                <a:cs typeface="Arial"/>
                <a:sym typeface="Arial"/>
              </a:rPr>
              <a:t>Assess and address immediate safety/maintenance concerns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44"/>
          <p:cNvSpPr txBox="1"/>
          <p:nvPr>
            <p:ph type="title"/>
          </p:nvPr>
        </p:nvSpPr>
        <p:spPr>
          <a:xfrm>
            <a:off x="838200" y="506625"/>
            <a:ext cx="10515600" cy="704336"/>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447F1D"/>
              </a:buClr>
              <a:buSzPts val="4400"/>
              <a:buFont typeface="Arial"/>
              <a:buNone/>
            </a:pPr>
            <a:r>
              <a:rPr lang="en-PH"/>
              <a:t>Updates and Immediate Plans</a:t>
            </a:r>
            <a:endParaRPr/>
          </a:p>
        </p:txBody>
      </p:sp>
      <p:sp>
        <p:nvSpPr>
          <p:cNvPr id="294" name="Google Shape;294;p44"/>
          <p:cNvSpPr txBox="1"/>
          <p:nvPr>
            <p:ph idx="1" type="body"/>
          </p:nvPr>
        </p:nvSpPr>
        <p:spPr>
          <a:xfrm>
            <a:off x="838200" y="1825625"/>
            <a:ext cx="10515600" cy="3394445"/>
          </a:xfrm>
          <a:prstGeom prst="rect">
            <a:avLst/>
          </a:prstGeom>
          <a:noFill/>
          <a:ln>
            <a:noFill/>
          </a:ln>
        </p:spPr>
        <p:txBody>
          <a:bodyPr anchorCtr="0" anchor="t" bIns="45700" lIns="91425" spcFirstLastPara="1" rIns="91425" wrap="square" tIns="45700">
            <a:normAutofit lnSpcReduction="10000"/>
          </a:bodyPr>
          <a:lstStyle/>
          <a:p>
            <a:pPr indent="-406400" lvl="0" marL="457200" rtl="0" algn="l">
              <a:lnSpc>
                <a:spcPct val="100000"/>
              </a:lnSpc>
              <a:spcBef>
                <a:spcPts val="1000"/>
              </a:spcBef>
              <a:spcAft>
                <a:spcPts val="0"/>
              </a:spcAft>
              <a:buSzPts val="2800"/>
              <a:buChar char="•"/>
            </a:pPr>
            <a:r>
              <a:rPr lang="en-PH"/>
              <a:t>Present BHCHA plans in an open Town Hall on January 18</a:t>
            </a:r>
            <a:endParaRPr/>
          </a:p>
          <a:p>
            <a:pPr indent="-406400" lvl="0" marL="457200" rtl="0" algn="l">
              <a:lnSpc>
                <a:spcPct val="100000"/>
              </a:lnSpc>
              <a:spcBef>
                <a:spcPts val="1000"/>
              </a:spcBef>
              <a:spcAft>
                <a:spcPts val="0"/>
              </a:spcAft>
              <a:buSzPts val="2800"/>
              <a:buChar char="•"/>
            </a:pPr>
            <a:r>
              <a:rPr lang="en-PH"/>
              <a:t>Disseminate information campaigns via newsletters, social media and other online communication platforms</a:t>
            </a:r>
            <a:endParaRPr/>
          </a:p>
          <a:p>
            <a:pPr indent="-406400" lvl="0" marL="457200" rtl="0" algn="l">
              <a:lnSpc>
                <a:spcPct val="100000"/>
              </a:lnSpc>
              <a:spcBef>
                <a:spcPts val="1000"/>
              </a:spcBef>
              <a:spcAft>
                <a:spcPts val="0"/>
              </a:spcAft>
              <a:buSzPts val="2800"/>
              <a:buChar char="•"/>
            </a:pPr>
            <a:r>
              <a:rPr lang="en-PH"/>
              <a:t>Form community committees headed by volunteers: Peace and Order, Audit, Legal and Communications, Grievance, Environment and Maintenance, Social Affairs, Regulation of Non-residential Activities, Election</a:t>
            </a:r>
            <a:endParaRPr/>
          </a:p>
        </p:txBody>
      </p:sp>
      <p:sp>
        <p:nvSpPr>
          <p:cNvPr id="295" name="Google Shape;295;p44"/>
          <p:cNvSpPr txBox="1"/>
          <p:nvPr/>
        </p:nvSpPr>
        <p:spPr>
          <a:xfrm>
            <a:off x="838200" y="1377608"/>
            <a:ext cx="10515600" cy="407772"/>
          </a:xfrm>
          <a:prstGeom prst="rect">
            <a:avLst/>
          </a:prstGeom>
          <a:noFill/>
          <a:ln>
            <a:noFill/>
          </a:ln>
        </p:spPr>
        <p:txBody>
          <a:bodyPr anchorCtr="0" anchor="t" bIns="45700" lIns="91425" spcFirstLastPara="1" rIns="91425" wrap="square" tIns="45700">
            <a:normAutofit fontScale="62500" lnSpcReduction="20000"/>
          </a:bodyPr>
          <a:lstStyle/>
          <a:p>
            <a:pPr indent="0" lvl="0" marL="0" marR="0" rtl="0" algn="l">
              <a:lnSpc>
                <a:spcPct val="90000"/>
              </a:lnSpc>
              <a:spcBef>
                <a:spcPts val="0"/>
              </a:spcBef>
              <a:spcAft>
                <a:spcPts val="0"/>
              </a:spcAft>
              <a:buClr>
                <a:srgbClr val="447F1D"/>
              </a:buClr>
              <a:buSzPct val="160000"/>
              <a:buFont typeface="Arial"/>
              <a:buNone/>
            </a:pPr>
            <a:r>
              <a:rPr b="0" i="0" lang="en-PH" sz="4400" u="none" cap="none" strike="noStrike">
                <a:solidFill>
                  <a:srgbClr val="4C8625"/>
                </a:solidFill>
                <a:latin typeface="Arial"/>
                <a:ea typeface="Arial"/>
                <a:cs typeface="Arial"/>
                <a:sym typeface="Arial"/>
              </a:rPr>
              <a:t>Encourage community involvement</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45"/>
          <p:cNvSpPr txBox="1"/>
          <p:nvPr>
            <p:ph type="title"/>
          </p:nvPr>
        </p:nvSpPr>
        <p:spPr>
          <a:xfrm>
            <a:off x="2007704" y="2766218"/>
            <a:ext cx="9734285"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en-PH"/>
              <a:t>What do we need from you?</a:t>
            </a:r>
            <a:endParaRPr/>
          </a:p>
        </p:txBody>
      </p:sp>
      <p:sp>
        <p:nvSpPr>
          <p:cNvPr id="301" name="Google Shape;301;p45"/>
          <p:cNvSpPr txBox="1"/>
          <p:nvPr>
            <p:ph idx="1" type="body"/>
          </p:nvPr>
        </p:nvSpPr>
        <p:spPr>
          <a:xfrm>
            <a:off x="404125" y="2766218"/>
            <a:ext cx="1366837" cy="1325563"/>
          </a:xfrm>
          <a:prstGeom prst="rect">
            <a:avLst/>
          </a:prstGeom>
          <a:noFill/>
          <a:ln>
            <a:noFill/>
          </a:ln>
        </p:spPr>
        <p:txBody>
          <a:bodyPr anchorCtr="0" anchor="ctr" bIns="45700" lIns="91425" spcFirstLastPara="1" rIns="91425" wrap="square" tIns="45700">
            <a:normAutofit/>
          </a:bodyPr>
          <a:lstStyle/>
          <a:p>
            <a:pPr indent="0" lvl="0" marL="50800" rtl="0" algn="ctr">
              <a:lnSpc>
                <a:spcPct val="90000"/>
              </a:lnSpc>
              <a:spcBef>
                <a:spcPts val="1000"/>
              </a:spcBef>
              <a:spcAft>
                <a:spcPts val="0"/>
              </a:spcAft>
              <a:buSzPts val="2800"/>
              <a:buNone/>
            </a:pPr>
            <a:r>
              <a:rPr lang="en-PH"/>
              <a:t>04</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4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447F1D"/>
              </a:buClr>
              <a:buSzPts val="4400"/>
              <a:buFont typeface="Arial"/>
              <a:buNone/>
            </a:pPr>
            <a:r>
              <a:rPr lang="en-PH"/>
              <a:t>Resident Information</a:t>
            </a:r>
            <a:endParaRPr/>
          </a:p>
        </p:txBody>
      </p:sp>
      <p:pic>
        <p:nvPicPr>
          <p:cNvPr id="307" name="Google Shape;307;p46"/>
          <p:cNvPicPr preferRelativeResize="0"/>
          <p:nvPr/>
        </p:nvPicPr>
        <p:blipFill rotWithShape="1">
          <a:blip r:embed="rId3">
            <a:alphaModFix/>
          </a:blip>
          <a:srcRect b="0" l="0" r="0" t="0"/>
          <a:stretch/>
        </p:blipFill>
        <p:spPr>
          <a:xfrm>
            <a:off x="3164702" y="1463675"/>
            <a:ext cx="3864279" cy="5029200"/>
          </a:xfrm>
          <a:prstGeom prst="rect">
            <a:avLst/>
          </a:prstGeom>
          <a:noFill/>
          <a:ln>
            <a:noFill/>
          </a:ln>
        </p:spPr>
      </p:pic>
      <p:pic>
        <p:nvPicPr>
          <p:cNvPr id="308" name="Google Shape;308;p46"/>
          <p:cNvPicPr preferRelativeResize="0"/>
          <p:nvPr/>
        </p:nvPicPr>
        <p:blipFill rotWithShape="1">
          <a:blip r:embed="rId4">
            <a:alphaModFix/>
          </a:blip>
          <a:srcRect b="0" l="0" r="0" t="0"/>
          <a:stretch/>
        </p:blipFill>
        <p:spPr>
          <a:xfrm>
            <a:off x="7405961" y="1463675"/>
            <a:ext cx="3899043" cy="50292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4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447F1D"/>
              </a:buClr>
              <a:buSzPts val="4400"/>
              <a:buFont typeface="Arial"/>
              <a:buNone/>
            </a:pPr>
            <a:r>
              <a:rPr lang="en-PH"/>
              <a:t>Support</a:t>
            </a:r>
            <a:endParaRPr/>
          </a:p>
        </p:txBody>
      </p:sp>
      <p:sp>
        <p:nvSpPr>
          <p:cNvPr id="314" name="Google Shape;314;p47"/>
          <p:cNvSpPr txBox="1"/>
          <p:nvPr>
            <p:ph idx="1" type="body"/>
          </p:nvPr>
        </p:nvSpPr>
        <p:spPr>
          <a:xfrm>
            <a:off x="838200" y="1825625"/>
            <a:ext cx="6489357" cy="3394445"/>
          </a:xfrm>
          <a:prstGeom prst="rect">
            <a:avLst/>
          </a:prstGeom>
          <a:noFill/>
          <a:ln>
            <a:noFill/>
          </a:ln>
        </p:spPr>
        <p:txBody>
          <a:bodyPr anchorCtr="0" anchor="t" bIns="45700" lIns="91425" spcFirstLastPara="1" rIns="91425" wrap="square" tIns="45700">
            <a:normAutofit/>
          </a:bodyPr>
          <a:lstStyle/>
          <a:p>
            <a:pPr indent="-406400" lvl="0" marL="457200" rtl="0" algn="l">
              <a:lnSpc>
                <a:spcPct val="90000"/>
              </a:lnSpc>
              <a:spcBef>
                <a:spcPts val="1000"/>
              </a:spcBef>
              <a:spcAft>
                <a:spcPts val="0"/>
              </a:spcAft>
              <a:buClr>
                <a:srgbClr val="3A3838"/>
              </a:buClr>
              <a:buSzPts val="2800"/>
              <a:buChar char="•"/>
            </a:pPr>
            <a:r>
              <a:rPr lang="en-PH"/>
              <a:t>Join as Member or fulfill obligations as Beneficial User</a:t>
            </a:r>
            <a:endParaRPr/>
          </a:p>
          <a:p>
            <a:pPr indent="-406400" lvl="0" marL="457200" rtl="0" algn="l">
              <a:lnSpc>
                <a:spcPct val="90000"/>
              </a:lnSpc>
              <a:spcBef>
                <a:spcPts val="1000"/>
              </a:spcBef>
              <a:spcAft>
                <a:spcPts val="0"/>
              </a:spcAft>
              <a:buClr>
                <a:srgbClr val="3A3838"/>
              </a:buClr>
              <a:buSzPts val="2800"/>
              <a:buChar char="•"/>
            </a:pPr>
            <a:r>
              <a:rPr lang="en-PH"/>
              <a:t>Encourage people to be informed</a:t>
            </a:r>
            <a:endParaRPr/>
          </a:p>
        </p:txBody>
      </p:sp>
      <p:pic>
        <p:nvPicPr>
          <p:cNvPr id="315" name="Google Shape;315;p47"/>
          <p:cNvPicPr preferRelativeResize="0"/>
          <p:nvPr/>
        </p:nvPicPr>
        <p:blipFill rotWithShape="1">
          <a:blip r:embed="rId3">
            <a:alphaModFix/>
          </a:blip>
          <a:srcRect b="0" l="0" r="0" t="0"/>
          <a:stretch/>
        </p:blipFill>
        <p:spPr>
          <a:xfrm>
            <a:off x="7102278" y="580540"/>
            <a:ext cx="4550144" cy="591233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10"/>
          <p:cNvSpPr txBox="1"/>
          <p:nvPr>
            <p:ph type="ctrTitle"/>
          </p:nvPr>
        </p:nvSpPr>
        <p:spPr>
          <a:xfrm>
            <a:off x="1524000" y="1193387"/>
            <a:ext cx="9144000" cy="23876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rgbClr val="447F1D"/>
              </a:buClr>
              <a:buSzPct val="100000"/>
              <a:buFont typeface="Arial"/>
              <a:buNone/>
            </a:pPr>
            <a:r>
              <a:rPr lang="en-PH"/>
              <a:t>We would love to hear your views and guidance!</a:t>
            </a:r>
            <a:endParaRPr/>
          </a:p>
        </p:txBody>
      </p:sp>
      <p:sp>
        <p:nvSpPr>
          <p:cNvPr id="321" name="Google Shape;321;p10"/>
          <p:cNvSpPr txBox="1"/>
          <p:nvPr>
            <p:ph idx="1" type="subTitle"/>
          </p:nvPr>
        </p:nvSpPr>
        <p:spPr>
          <a:xfrm>
            <a:off x="1524000" y="3673062"/>
            <a:ext cx="9144000" cy="650366"/>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3A3838"/>
              </a:buClr>
              <a:buSzPts val="2400"/>
              <a:buNone/>
            </a:pPr>
            <a:r>
              <a:rPr lang="en-PH"/>
              <a:t>Let’s all work together towards a Fresh Start.</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24"/>
          <p:cNvSpPr txBox="1"/>
          <p:nvPr>
            <p:ph type="title"/>
          </p:nvPr>
        </p:nvSpPr>
        <p:spPr>
          <a:xfrm>
            <a:off x="2007704" y="2766218"/>
            <a:ext cx="9734285"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en-PH"/>
              <a:t>Why the need for a</a:t>
            </a:r>
            <a:br>
              <a:rPr lang="en-PH"/>
            </a:br>
            <a:r>
              <a:rPr lang="en-PH"/>
              <a:t>Fresh Start?</a:t>
            </a:r>
            <a:endParaRPr/>
          </a:p>
        </p:txBody>
      </p:sp>
      <p:sp>
        <p:nvSpPr>
          <p:cNvPr id="78" name="Google Shape;78;p24"/>
          <p:cNvSpPr txBox="1"/>
          <p:nvPr>
            <p:ph idx="1" type="body"/>
          </p:nvPr>
        </p:nvSpPr>
        <p:spPr>
          <a:xfrm>
            <a:off x="404125" y="2766218"/>
            <a:ext cx="1366837" cy="1325563"/>
          </a:xfrm>
          <a:prstGeom prst="rect">
            <a:avLst/>
          </a:prstGeom>
          <a:noFill/>
          <a:ln>
            <a:noFill/>
          </a:ln>
        </p:spPr>
        <p:txBody>
          <a:bodyPr anchorCtr="0" anchor="ctr" bIns="45700" lIns="91425" spcFirstLastPara="1" rIns="91425" wrap="square" tIns="45700">
            <a:normAutofit/>
          </a:bodyPr>
          <a:lstStyle/>
          <a:p>
            <a:pPr indent="0" lvl="0" marL="50800" rtl="0" algn="ctr">
              <a:lnSpc>
                <a:spcPct val="90000"/>
              </a:lnSpc>
              <a:spcBef>
                <a:spcPts val="1000"/>
              </a:spcBef>
              <a:spcAft>
                <a:spcPts val="0"/>
              </a:spcAft>
              <a:buSzPts val="2800"/>
              <a:buNone/>
            </a:pPr>
            <a:r>
              <a:rPr lang="en-PH"/>
              <a:t>01</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29" name="Shape 329"/>
        <p:cNvGrpSpPr/>
        <p:nvPr/>
      </p:nvGrpSpPr>
      <p:grpSpPr>
        <a:xfrm>
          <a:off x="0" y="0"/>
          <a:ext cx="0" cy="0"/>
          <a:chOff x="0" y="0"/>
          <a:chExt cx="0" cy="0"/>
        </a:xfrm>
      </p:grpSpPr>
      <p:sp>
        <p:nvSpPr>
          <p:cNvPr id="330" name="Google Shape;330;p48"/>
          <p:cNvSpPr txBox="1"/>
          <p:nvPr>
            <p:ph type="title"/>
          </p:nvPr>
        </p:nvSpPr>
        <p:spPr>
          <a:xfrm>
            <a:off x="2007704" y="2766218"/>
            <a:ext cx="9734285"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en-PH"/>
              <a:t>APPENDIX</a:t>
            </a:r>
            <a:endParaRPr/>
          </a:p>
        </p:txBody>
      </p:sp>
      <p:sp>
        <p:nvSpPr>
          <p:cNvPr id="331" name="Google Shape;331;p48"/>
          <p:cNvSpPr txBox="1"/>
          <p:nvPr>
            <p:ph idx="1" type="body"/>
          </p:nvPr>
        </p:nvSpPr>
        <p:spPr>
          <a:xfrm>
            <a:off x="404125" y="2766218"/>
            <a:ext cx="1366837" cy="1325563"/>
          </a:xfrm>
          <a:prstGeom prst="rect">
            <a:avLst/>
          </a:prstGeom>
          <a:noFill/>
          <a:ln>
            <a:noFill/>
          </a:ln>
        </p:spPr>
        <p:txBody>
          <a:bodyPr anchorCtr="0" anchor="ctr" bIns="45700" lIns="91425" spcFirstLastPara="1" rIns="91425" wrap="square" tIns="45700">
            <a:normAutofit/>
          </a:bodyPr>
          <a:lstStyle/>
          <a:p>
            <a:pPr indent="0" lvl="0" marL="50800" rtl="0" algn="ctr">
              <a:lnSpc>
                <a:spcPct val="90000"/>
              </a:lnSpc>
              <a:spcBef>
                <a:spcPts val="1000"/>
              </a:spcBef>
              <a:spcAft>
                <a:spcPts val="0"/>
              </a:spcAft>
              <a:buSzPts val="2800"/>
              <a:buNone/>
            </a:pPr>
            <a:r>
              <a:rPr lang="en-PH"/>
              <a:t>00</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35" name="Shape 335"/>
        <p:cNvGrpSpPr/>
        <p:nvPr/>
      </p:nvGrpSpPr>
      <p:grpSpPr>
        <a:xfrm>
          <a:off x="0" y="0"/>
          <a:ext cx="0" cy="0"/>
          <a:chOff x="0" y="0"/>
          <a:chExt cx="0" cy="0"/>
        </a:xfrm>
      </p:grpSpPr>
      <p:sp>
        <p:nvSpPr>
          <p:cNvPr id="336" name="Google Shape;336;p4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447F1D"/>
              </a:buClr>
              <a:buSzPts val="4400"/>
              <a:buFont typeface="Arial"/>
              <a:buNone/>
            </a:pPr>
            <a:r>
              <a:rPr lang="en-PH"/>
              <a:t>Does this mean that BHCHA is illegal?</a:t>
            </a:r>
            <a:endParaRPr/>
          </a:p>
        </p:txBody>
      </p:sp>
      <p:sp>
        <p:nvSpPr>
          <p:cNvPr id="337" name="Google Shape;337;p49"/>
          <p:cNvSpPr txBox="1"/>
          <p:nvPr>
            <p:ph idx="1" type="body"/>
          </p:nvPr>
        </p:nvSpPr>
        <p:spPr>
          <a:xfrm>
            <a:off x="849774" y="1536259"/>
            <a:ext cx="7655255" cy="4146913"/>
          </a:xfrm>
          <a:prstGeom prst="rect">
            <a:avLst/>
          </a:prstGeom>
          <a:noFill/>
          <a:ln>
            <a:noFill/>
          </a:ln>
        </p:spPr>
        <p:txBody>
          <a:bodyPr anchorCtr="0" anchor="t" bIns="45700" lIns="91425" spcFirstLastPara="1" rIns="91425" wrap="square" tIns="45700">
            <a:normAutofit fontScale="92500" lnSpcReduction="10000"/>
          </a:bodyPr>
          <a:lstStyle/>
          <a:p>
            <a:pPr indent="-406400" lvl="0" marL="457200" rtl="0" algn="l">
              <a:lnSpc>
                <a:spcPct val="110000"/>
              </a:lnSpc>
              <a:spcBef>
                <a:spcPts val="1000"/>
              </a:spcBef>
              <a:spcAft>
                <a:spcPts val="0"/>
              </a:spcAft>
              <a:buSzPct val="108108"/>
              <a:buChar char="•"/>
            </a:pPr>
            <a:r>
              <a:rPr lang="en-PH">
                <a:solidFill>
                  <a:srgbClr val="C00000"/>
                </a:solidFill>
              </a:rPr>
              <a:t>BHCHA</a:t>
            </a:r>
            <a:r>
              <a:rPr lang="en-PH"/>
              <a:t> was issued a </a:t>
            </a:r>
            <a:r>
              <a:rPr lang="en-PH">
                <a:solidFill>
                  <a:srgbClr val="C00000"/>
                </a:solidFill>
              </a:rPr>
              <a:t>Certificate of Registration </a:t>
            </a:r>
            <a:r>
              <a:rPr lang="en-PH"/>
              <a:t>by DHSUD.</a:t>
            </a:r>
            <a:endParaRPr/>
          </a:p>
          <a:p>
            <a:pPr indent="-406400" lvl="0" marL="457200" rtl="0" algn="l">
              <a:lnSpc>
                <a:spcPct val="110000"/>
              </a:lnSpc>
              <a:spcBef>
                <a:spcPts val="1000"/>
              </a:spcBef>
              <a:spcAft>
                <a:spcPts val="0"/>
              </a:spcAft>
              <a:buSzPct val="108108"/>
              <a:buChar char="•"/>
            </a:pPr>
            <a:r>
              <a:rPr lang="en-PH"/>
              <a:t>On the other hand, </a:t>
            </a:r>
            <a:r>
              <a:rPr lang="en-PH">
                <a:solidFill>
                  <a:srgbClr val="C00000"/>
                </a:solidFill>
              </a:rPr>
              <a:t>BHHAI’s registration was revoked </a:t>
            </a:r>
            <a:r>
              <a:rPr lang="en-PH"/>
              <a:t>by DHSUD, and an order </a:t>
            </a:r>
            <a:r>
              <a:rPr lang="en-PH">
                <a:solidFill>
                  <a:srgbClr val="C00000"/>
                </a:solidFill>
              </a:rPr>
              <a:t>affirming their dissolution </a:t>
            </a:r>
            <a:r>
              <a:rPr lang="en-PH"/>
              <a:t>was issued.</a:t>
            </a:r>
            <a:endParaRPr/>
          </a:p>
          <a:p>
            <a:pPr indent="-406400" lvl="0" marL="457200" rtl="0" algn="l">
              <a:lnSpc>
                <a:spcPct val="110000"/>
              </a:lnSpc>
              <a:spcBef>
                <a:spcPts val="1000"/>
              </a:spcBef>
              <a:spcAft>
                <a:spcPts val="0"/>
              </a:spcAft>
              <a:buSzPct val="108108"/>
              <a:buChar char="•"/>
            </a:pPr>
            <a:r>
              <a:rPr lang="en-PH"/>
              <a:t>Based on these and other legal documentation, </a:t>
            </a:r>
            <a:r>
              <a:rPr lang="en-PH">
                <a:solidFill>
                  <a:srgbClr val="C00000"/>
                </a:solidFill>
              </a:rPr>
              <a:t>BHCHA continues to operationalize </a:t>
            </a:r>
            <a:r>
              <a:rPr lang="en-PH"/>
              <a:t>unless their registration is formally revoked by the authorized body, DHSUD.</a:t>
            </a:r>
            <a:endParaRPr/>
          </a:p>
        </p:txBody>
      </p:sp>
      <p:pic>
        <p:nvPicPr>
          <p:cNvPr id="338" name="Google Shape;338;p49"/>
          <p:cNvPicPr preferRelativeResize="0"/>
          <p:nvPr/>
        </p:nvPicPr>
        <p:blipFill rotWithShape="1">
          <a:blip r:embed="rId3">
            <a:alphaModFix/>
          </a:blip>
          <a:srcRect b="0" l="0" r="0" t="0"/>
          <a:stretch/>
        </p:blipFill>
        <p:spPr>
          <a:xfrm>
            <a:off x="8505030" y="1513107"/>
            <a:ext cx="3195223" cy="469478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42" name="Shape 342"/>
        <p:cNvGrpSpPr/>
        <p:nvPr/>
      </p:nvGrpSpPr>
      <p:grpSpPr>
        <a:xfrm>
          <a:off x="0" y="0"/>
          <a:ext cx="0" cy="0"/>
          <a:chOff x="0" y="0"/>
          <a:chExt cx="0" cy="0"/>
        </a:xfrm>
      </p:grpSpPr>
      <p:sp>
        <p:nvSpPr>
          <p:cNvPr id="343" name="Google Shape;343;p5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447F1D"/>
              </a:buClr>
              <a:buSzPts val="4400"/>
              <a:buFont typeface="Arial"/>
              <a:buNone/>
            </a:pPr>
            <a:r>
              <a:rPr lang="en-PH"/>
              <a:t>What is your stand on BHHAI’s appeal?</a:t>
            </a:r>
            <a:endParaRPr/>
          </a:p>
        </p:txBody>
      </p:sp>
      <p:sp>
        <p:nvSpPr>
          <p:cNvPr id="344" name="Google Shape;344;p50"/>
          <p:cNvSpPr txBox="1"/>
          <p:nvPr>
            <p:ph idx="1" type="body"/>
          </p:nvPr>
        </p:nvSpPr>
        <p:spPr>
          <a:xfrm>
            <a:off x="838200" y="1744600"/>
            <a:ext cx="10515600" cy="3926993"/>
          </a:xfrm>
          <a:prstGeom prst="rect">
            <a:avLst/>
          </a:prstGeom>
          <a:noFill/>
          <a:ln>
            <a:noFill/>
          </a:ln>
        </p:spPr>
        <p:txBody>
          <a:bodyPr anchorCtr="0" anchor="t" bIns="45700" lIns="91425" spcFirstLastPara="1" rIns="91425" wrap="square" tIns="45700">
            <a:normAutofit lnSpcReduction="10000"/>
          </a:bodyPr>
          <a:lstStyle/>
          <a:p>
            <a:pPr indent="-406400" lvl="0" marL="457200" rtl="0" algn="l">
              <a:lnSpc>
                <a:spcPct val="90000"/>
              </a:lnSpc>
              <a:spcBef>
                <a:spcPts val="600"/>
              </a:spcBef>
              <a:spcAft>
                <a:spcPts val="0"/>
              </a:spcAft>
              <a:buSzPts val="2800"/>
              <a:buChar char="•"/>
            </a:pPr>
            <a:r>
              <a:rPr lang="en-PH"/>
              <a:t>We believe that ignoring “mere technicalities”, especially if done repeatedly, is a </a:t>
            </a:r>
            <a:r>
              <a:rPr lang="en-PH">
                <a:solidFill>
                  <a:srgbClr val="C00000"/>
                </a:solidFill>
              </a:rPr>
              <a:t>symptom of poor governance</a:t>
            </a:r>
            <a:r>
              <a:rPr lang="en-PH"/>
              <a:t>.</a:t>
            </a:r>
            <a:endParaRPr/>
          </a:p>
          <a:p>
            <a:pPr indent="-406400" lvl="0" marL="457200" rtl="0" algn="l">
              <a:lnSpc>
                <a:spcPct val="90000"/>
              </a:lnSpc>
              <a:spcBef>
                <a:spcPts val="600"/>
              </a:spcBef>
              <a:spcAft>
                <a:spcPts val="0"/>
              </a:spcAft>
              <a:buSzPts val="2800"/>
              <a:buChar char="•"/>
            </a:pPr>
            <a:r>
              <a:rPr lang="en-PH"/>
              <a:t>Events leading to the</a:t>
            </a:r>
            <a:endParaRPr/>
          </a:p>
          <a:p>
            <a:pPr indent="0" lvl="0" marL="450850" rtl="0" algn="l">
              <a:lnSpc>
                <a:spcPct val="90000"/>
              </a:lnSpc>
              <a:spcBef>
                <a:spcPts val="600"/>
              </a:spcBef>
              <a:spcAft>
                <a:spcPts val="0"/>
              </a:spcAft>
              <a:buSzPts val="2800"/>
              <a:buNone/>
            </a:pPr>
            <a:r>
              <a:rPr lang="en-PH"/>
              <a:t>affirmation of BHHAI’s</a:t>
            </a:r>
            <a:endParaRPr/>
          </a:p>
          <a:p>
            <a:pPr indent="0" lvl="0" marL="450850" rtl="0" algn="l">
              <a:lnSpc>
                <a:spcPct val="90000"/>
              </a:lnSpc>
              <a:spcBef>
                <a:spcPts val="600"/>
              </a:spcBef>
              <a:spcAft>
                <a:spcPts val="0"/>
              </a:spcAft>
              <a:buSzPts val="2800"/>
              <a:buNone/>
            </a:pPr>
            <a:r>
              <a:rPr lang="en-PH">
                <a:solidFill>
                  <a:srgbClr val="C00000"/>
                </a:solidFill>
              </a:rPr>
              <a:t>dissolution</a:t>
            </a:r>
            <a:r>
              <a:rPr lang="en-PH"/>
              <a:t> was </a:t>
            </a:r>
            <a:r>
              <a:rPr lang="en-PH">
                <a:solidFill>
                  <a:srgbClr val="C00000"/>
                </a:solidFill>
              </a:rPr>
              <a:t>not caused</a:t>
            </a:r>
            <a:endParaRPr/>
          </a:p>
          <a:p>
            <a:pPr indent="0" lvl="0" marL="450850" rtl="0" algn="l">
              <a:lnSpc>
                <a:spcPct val="90000"/>
              </a:lnSpc>
              <a:spcBef>
                <a:spcPts val="600"/>
              </a:spcBef>
              <a:spcAft>
                <a:spcPts val="0"/>
              </a:spcAft>
              <a:buSzPts val="2800"/>
              <a:buNone/>
            </a:pPr>
            <a:r>
              <a:rPr lang="en-PH">
                <a:solidFill>
                  <a:srgbClr val="C00000"/>
                </a:solidFill>
              </a:rPr>
              <a:t>by there technicalities</a:t>
            </a:r>
            <a:r>
              <a:rPr lang="en-PH"/>
              <a:t>, but</a:t>
            </a:r>
            <a:endParaRPr/>
          </a:p>
          <a:p>
            <a:pPr indent="0" lvl="0" marL="450850" rtl="0" algn="l">
              <a:lnSpc>
                <a:spcPct val="90000"/>
              </a:lnSpc>
              <a:spcBef>
                <a:spcPts val="600"/>
              </a:spcBef>
              <a:spcAft>
                <a:spcPts val="0"/>
              </a:spcAft>
              <a:buSzPts val="2800"/>
              <a:buNone/>
            </a:pPr>
            <a:r>
              <a:rPr lang="en-PH"/>
              <a:t>by their repeated </a:t>
            </a:r>
            <a:r>
              <a:rPr lang="en-PH">
                <a:solidFill>
                  <a:srgbClr val="C00000"/>
                </a:solidFill>
              </a:rPr>
              <a:t>disregard</a:t>
            </a:r>
            <a:endParaRPr/>
          </a:p>
          <a:p>
            <a:pPr indent="0" lvl="0" marL="450850" rtl="0" algn="l">
              <a:lnSpc>
                <a:spcPct val="90000"/>
              </a:lnSpc>
              <a:spcBef>
                <a:spcPts val="600"/>
              </a:spcBef>
              <a:spcAft>
                <a:spcPts val="0"/>
              </a:spcAft>
              <a:buSzPts val="2800"/>
              <a:buNone/>
            </a:pPr>
            <a:r>
              <a:rPr lang="en-PH">
                <a:solidFill>
                  <a:srgbClr val="C00000"/>
                </a:solidFill>
              </a:rPr>
              <a:t>for rules and laws </a:t>
            </a:r>
            <a:r>
              <a:rPr lang="en-PH"/>
              <a:t>set by the</a:t>
            </a:r>
            <a:endParaRPr/>
          </a:p>
          <a:p>
            <a:pPr indent="0" lvl="0" marL="450850" rtl="0" algn="l">
              <a:lnSpc>
                <a:spcPct val="90000"/>
              </a:lnSpc>
              <a:spcBef>
                <a:spcPts val="600"/>
              </a:spcBef>
              <a:spcAft>
                <a:spcPts val="0"/>
              </a:spcAft>
              <a:buSzPts val="2800"/>
              <a:buNone/>
            </a:pPr>
            <a:r>
              <a:rPr lang="en-PH"/>
              <a:t>HOA governing body.</a:t>
            </a:r>
            <a:endParaRPr/>
          </a:p>
        </p:txBody>
      </p:sp>
      <p:pic>
        <p:nvPicPr>
          <p:cNvPr id="345" name="Google Shape;345;p50"/>
          <p:cNvPicPr preferRelativeResize="0"/>
          <p:nvPr/>
        </p:nvPicPr>
        <p:blipFill rotWithShape="1">
          <a:blip r:embed="rId3">
            <a:alphaModFix/>
          </a:blip>
          <a:srcRect b="0" l="0" r="0" t="0"/>
          <a:stretch/>
        </p:blipFill>
        <p:spPr>
          <a:xfrm>
            <a:off x="5929403" y="2818258"/>
            <a:ext cx="5796121" cy="360517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49" name="Shape 349"/>
        <p:cNvGrpSpPr/>
        <p:nvPr/>
      </p:nvGrpSpPr>
      <p:grpSpPr>
        <a:xfrm>
          <a:off x="0" y="0"/>
          <a:ext cx="0" cy="0"/>
          <a:chOff x="0" y="0"/>
          <a:chExt cx="0" cy="0"/>
        </a:xfrm>
      </p:grpSpPr>
      <p:sp>
        <p:nvSpPr>
          <p:cNvPr id="350" name="Google Shape;350;p51"/>
          <p:cNvSpPr txBox="1"/>
          <p:nvPr>
            <p:ph type="title"/>
          </p:nvPr>
        </p:nvSpPr>
        <p:spPr>
          <a:xfrm>
            <a:off x="838200" y="1233224"/>
            <a:ext cx="1051560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4400"/>
              <a:buNone/>
            </a:pPr>
            <a:r>
              <a:rPr b="0" lang="en-PH" sz="4000">
                <a:solidFill>
                  <a:srgbClr val="C00000"/>
                </a:solidFill>
              </a:rPr>
              <a:t>What will happen to the Subdivision if BHHAI is dissolved?</a:t>
            </a:r>
            <a:br>
              <a:rPr b="0" lang="en-PH" sz="4000">
                <a:solidFill>
                  <a:srgbClr val="C00000"/>
                </a:solidFill>
              </a:rPr>
            </a:br>
            <a:r>
              <a:rPr b="0" lang="en-PH" sz="4000">
                <a:solidFill>
                  <a:srgbClr val="C00000"/>
                </a:solidFill>
              </a:rPr>
              <a:t>What will happen to community services? </a:t>
            </a:r>
            <a:endParaRPr/>
          </a:p>
        </p:txBody>
      </p:sp>
      <p:sp>
        <p:nvSpPr>
          <p:cNvPr id="351" name="Google Shape;351;p51"/>
          <p:cNvSpPr txBox="1"/>
          <p:nvPr/>
        </p:nvSpPr>
        <p:spPr>
          <a:xfrm>
            <a:off x="838200" y="3341745"/>
            <a:ext cx="10515600" cy="170482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447F1D"/>
              </a:buClr>
              <a:buSzPts val="4400"/>
              <a:buFont typeface="Arial"/>
              <a:buNone/>
            </a:pPr>
            <a:r>
              <a:rPr b="0" i="0" lang="en-PH" sz="4000" u="none" cap="none" strike="noStrike">
                <a:solidFill>
                  <a:srgbClr val="385623"/>
                </a:solidFill>
                <a:latin typeface="Arial"/>
                <a:ea typeface="Arial"/>
                <a:cs typeface="Arial"/>
                <a:sym typeface="Arial"/>
              </a:rPr>
              <a:t>Our response: Here’s an alternative HOA who aims to address the community’s concerns which BHHAI has failed to do so over the years.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55" name="Shape 355"/>
        <p:cNvGrpSpPr/>
        <p:nvPr/>
      </p:nvGrpSpPr>
      <p:grpSpPr>
        <a:xfrm>
          <a:off x="0" y="0"/>
          <a:ext cx="0" cy="0"/>
          <a:chOff x="0" y="0"/>
          <a:chExt cx="0" cy="0"/>
        </a:xfrm>
      </p:grpSpPr>
      <p:sp>
        <p:nvSpPr>
          <p:cNvPr id="356" name="Google Shape;356;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447F1D"/>
              </a:buClr>
              <a:buSzPts val="3600"/>
              <a:buFont typeface="Arial"/>
              <a:buNone/>
            </a:pPr>
            <a:r>
              <a:rPr lang="en-PH" sz="3600"/>
              <a:t>What about Basic Services provided by HOA?</a:t>
            </a:r>
            <a:endParaRPr/>
          </a:p>
        </p:txBody>
      </p:sp>
      <p:sp>
        <p:nvSpPr>
          <p:cNvPr id="357" name="Google Shape;357;p7"/>
          <p:cNvSpPr txBox="1"/>
          <p:nvPr>
            <p:ph idx="1" type="body"/>
          </p:nvPr>
        </p:nvSpPr>
        <p:spPr>
          <a:xfrm>
            <a:off x="838200" y="1716880"/>
            <a:ext cx="10515600" cy="4440851"/>
          </a:xfrm>
          <a:prstGeom prst="rect">
            <a:avLst/>
          </a:prstGeom>
          <a:noFill/>
          <a:ln>
            <a:noFill/>
          </a:ln>
        </p:spPr>
        <p:txBody>
          <a:bodyPr anchorCtr="0" anchor="t" bIns="45700" lIns="91425" spcFirstLastPara="1" rIns="91425" wrap="square" tIns="45700">
            <a:normAutofit/>
          </a:bodyPr>
          <a:lstStyle/>
          <a:p>
            <a:pPr indent="-228600" lvl="0" marL="228600" rtl="0" algn="just">
              <a:lnSpc>
                <a:spcPct val="90000"/>
              </a:lnSpc>
              <a:spcBef>
                <a:spcPts val="0"/>
              </a:spcBef>
              <a:spcAft>
                <a:spcPts val="0"/>
              </a:spcAft>
              <a:buClr>
                <a:srgbClr val="3A3838"/>
              </a:buClr>
              <a:buSzPts val="2150"/>
              <a:buChar char="•"/>
            </a:pPr>
            <a:r>
              <a:rPr lang="en-PH" sz="2200">
                <a:solidFill>
                  <a:srgbClr val="4C8625"/>
                </a:solidFill>
              </a:rPr>
              <a:t>Security at the gate </a:t>
            </a:r>
            <a:r>
              <a:rPr lang="en-PH" sz="2200"/>
              <a:t>is a primary concern, thus, will a main priority</a:t>
            </a:r>
            <a:endParaRPr sz="2200"/>
          </a:p>
          <a:p>
            <a:pPr indent="-228600" lvl="0" marL="228600" rtl="0" algn="just">
              <a:lnSpc>
                <a:spcPct val="90000"/>
              </a:lnSpc>
              <a:spcBef>
                <a:spcPts val="1000"/>
              </a:spcBef>
              <a:spcAft>
                <a:spcPts val="0"/>
              </a:spcAft>
              <a:buClr>
                <a:srgbClr val="3A3838"/>
              </a:buClr>
              <a:buSzPts val="2150"/>
              <a:buChar char="•"/>
            </a:pPr>
            <a:r>
              <a:rPr lang="en-PH" sz="2200">
                <a:solidFill>
                  <a:srgbClr val="4C8625"/>
                </a:solidFill>
              </a:rPr>
              <a:t>Security in the subdivision (</a:t>
            </a:r>
            <a:r>
              <a:rPr i="1" lang="en-PH" sz="2200"/>
              <a:t>i.e. roving, security and emergency response, etc.) </a:t>
            </a:r>
            <a:r>
              <a:rPr lang="en-PH" sz="2200"/>
              <a:t>will be coordinated by Barangay Beverly Hills in a MoA with Barangay Dolores Taytay; a smaller security force will be needed as Brgy. Tanods will supplement the need</a:t>
            </a:r>
            <a:endParaRPr sz="2200"/>
          </a:p>
          <a:p>
            <a:pPr indent="-228600" lvl="0" marL="228600" rtl="0" algn="just">
              <a:lnSpc>
                <a:spcPct val="90000"/>
              </a:lnSpc>
              <a:spcBef>
                <a:spcPts val="1000"/>
              </a:spcBef>
              <a:spcAft>
                <a:spcPts val="0"/>
              </a:spcAft>
              <a:buClr>
                <a:srgbClr val="3A3838"/>
              </a:buClr>
              <a:buSzPts val="2150"/>
              <a:buChar char="•"/>
            </a:pPr>
            <a:r>
              <a:rPr lang="en-PH" sz="2200">
                <a:solidFill>
                  <a:srgbClr val="4C8625"/>
                </a:solidFill>
              </a:rPr>
              <a:t>Garbage collection </a:t>
            </a:r>
            <a:r>
              <a:rPr lang="en-PH" sz="2200"/>
              <a:t>is already done by LGU; we do not have an MRF set up - this is something to plan for</a:t>
            </a:r>
            <a:endParaRPr sz="2200"/>
          </a:p>
          <a:p>
            <a:pPr indent="-228600" lvl="0" marL="228600" rtl="0" algn="just">
              <a:lnSpc>
                <a:spcPct val="90000"/>
              </a:lnSpc>
              <a:spcBef>
                <a:spcPts val="1000"/>
              </a:spcBef>
              <a:spcAft>
                <a:spcPts val="0"/>
              </a:spcAft>
              <a:buClr>
                <a:srgbClr val="3A3838"/>
              </a:buClr>
              <a:buSzPts val="2150"/>
              <a:buChar char="•"/>
            </a:pPr>
            <a:r>
              <a:rPr lang="en-PH" sz="2200">
                <a:solidFill>
                  <a:srgbClr val="4C8625"/>
                </a:solidFill>
              </a:rPr>
              <a:t>Construction regulation </a:t>
            </a:r>
            <a:r>
              <a:rPr lang="en-PH" sz="2200"/>
              <a:t>will be done by the HOA but with the right level of control</a:t>
            </a:r>
            <a:endParaRPr sz="2200"/>
          </a:p>
          <a:p>
            <a:pPr indent="-228600" lvl="0" marL="228600" rtl="0" algn="just">
              <a:lnSpc>
                <a:spcPct val="90000"/>
              </a:lnSpc>
              <a:spcBef>
                <a:spcPts val="1000"/>
              </a:spcBef>
              <a:spcAft>
                <a:spcPts val="0"/>
              </a:spcAft>
              <a:buClr>
                <a:srgbClr val="3A3838"/>
              </a:buClr>
              <a:buSzPts val="2150"/>
              <a:buChar char="•"/>
            </a:pPr>
            <a:r>
              <a:rPr lang="en-PH" sz="2200">
                <a:solidFill>
                  <a:srgbClr val="4C8625"/>
                </a:solidFill>
              </a:rPr>
              <a:t>Emergency response </a:t>
            </a:r>
            <a:r>
              <a:rPr lang="en-PH" sz="2200"/>
              <a:t>will be coordinated with the Barangays - there is a plan to engage homeowners to assist each other</a:t>
            </a:r>
            <a:endParaRPr sz="22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61" name="Shape 361"/>
        <p:cNvGrpSpPr/>
        <p:nvPr/>
      </p:nvGrpSpPr>
      <p:grpSpPr>
        <a:xfrm>
          <a:off x="0" y="0"/>
          <a:ext cx="0" cy="0"/>
          <a:chOff x="0" y="0"/>
          <a:chExt cx="0" cy="0"/>
        </a:xfrm>
      </p:grpSpPr>
      <p:sp>
        <p:nvSpPr>
          <p:cNvPr id="362" name="Google Shape;362;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447F1D"/>
              </a:buClr>
              <a:buSzPts val="4400"/>
              <a:buFont typeface="Arial"/>
              <a:buNone/>
            </a:pPr>
            <a:r>
              <a:rPr lang="en-PH"/>
              <a:t>What is the Timeline?</a:t>
            </a:r>
            <a:endParaRPr/>
          </a:p>
        </p:txBody>
      </p:sp>
      <p:sp>
        <p:nvSpPr>
          <p:cNvPr id="363" name="Google Shape;363;p8"/>
          <p:cNvSpPr txBox="1"/>
          <p:nvPr>
            <p:ph idx="1" type="body"/>
          </p:nvPr>
        </p:nvSpPr>
        <p:spPr>
          <a:xfrm>
            <a:off x="838200" y="1825625"/>
            <a:ext cx="10515600" cy="339444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3A3838"/>
              </a:buClr>
              <a:buSzPts val="2800"/>
              <a:buChar char="•"/>
            </a:pPr>
            <a:r>
              <a:rPr lang="en-PH">
                <a:solidFill>
                  <a:srgbClr val="4C8625"/>
                </a:solidFill>
              </a:rPr>
              <a:t>16 September: </a:t>
            </a:r>
            <a:r>
              <a:rPr lang="en-PH"/>
              <a:t>members meeting to approve revised Bylaws (note: DHSUD already approved new Bylaws)</a:t>
            </a:r>
            <a:endParaRPr/>
          </a:p>
          <a:p>
            <a:pPr indent="-228600" lvl="0" marL="228600" rtl="0" algn="l">
              <a:lnSpc>
                <a:spcPct val="90000"/>
              </a:lnSpc>
              <a:spcBef>
                <a:spcPts val="1000"/>
              </a:spcBef>
              <a:spcAft>
                <a:spcPts val="0"/>
              </a:spcAft>
              <a:buClr>
                <a:srgbClr val="3A3838"/>
              </a:buClr>
              <a:buSzPts val="2800"/>
              <a:buChar char="•"/>
            </a:pPr>
            <a:r>
              <a:rPr lang="en-PH">
                <a:solidFill>
                  <a:srgbClr val="4C8625"/>
                </a:solidFill>
              </a:rPr>
              <a:t>End September: </a:t>
            </a:r>
            <a:r>
              <a:rPr lang="en-PH"/>
              <a:t>all office-related items and operational processes ready </a:t>
            </a:r>
            <a:endParaRPr/>
          </a:p>
          <a:p>
            <a:pPr indent="-228600" lvl="0" marL="228600" rtl="0" algn="l">
              <a:lnSpc>
                <a:spcPct val="90000"/>
              </a:lnSpc>
              <a:spcBef>
                <a:spcPts val="1000"/>
              </a:spcBef>
              <a:spcAft>
                <a:spcPts val="0"/>
              </a:spcAft>
              <a:buClr>
                <a:srgbClr val="3A3838"/>
              </a:buClr>
              <a:buSzPts val="2800"/>
              <a:buChar char="•"/>
            </a:pPr>
            <a:r>
              <a:rPr lang="en-PH">
                <a:solidFill>
                  <a:srgbClr val="4C8625"/>
                </a:solidFill>
              </a:rPr>
              <a:t>TBD Planned: </a:t>
            </a:r>
            <a:r>
              <a:rPr lang="en-PH"/>
              <a:t>control of gate (we want a smooth transition)</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67" name="Shape 367"/>
        <p:cNvGrpSpPr/>
        <p:nvPr/>
      </p:nvGrpSpPr>
      <p:grpSpPr>
        <a:xfrm>
          <a:off x="0" y="0"/>
          <a:ext cx="0" cy="0"/>
          <a:chOff x="0" y="0"/>
          <a:chExt cx="0" cy="0"/>
        </a:xfrm>
      </p:grpSpPr>
      <p:sp>
        <p:nvSpPr>
          <p:cNvPr id="368" name="Google Shape;368;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447F1D"/>
              </a:buClr>
              <a:buSzPts val="4350"/>
              <a:buFont typeface="Arial"/>
              <a:buNone/>
            </a:pPr>
            <a:r>
              <a:rPr lang="en-PH" sz="4350"/>
              <a:t>What about the dissolved Association?</a:t>
            </a:r>
            <a:endParaRPr/>
          </a:p>
        </p:txBody>
      </p:sp>
      <p:sp>
        <p:nvSpPr>
          <p:cNvPr id="369" name="Google Shape;369;p9"/>
          <p:cNvSpPr txBox="1"/>
          <p:nvPr>
            <p:ph idx="1" type="body"/>
          </p:nvPr>
        </p:nvSpPr>
        <p:spPr>
          <a:xfrm>
            <a:off x="838200" y="1825625"/>
            <a:ext cx="10515600" cy="339444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3A3838"/>
              </a:buClr>
              <a:buSzPts val="2400"/>
              <a:buChar char="•"/>
            </a:pPr>
            <a:r>
              <a:rPr lang="en-PH" sz="2400"/>
              <a:t>We are </a:t>
            </a:r>
            <a:r>
              <a:rPr lang="en-PH" sz="2400">
                <a:solidFill>
                  <a:srgbClr val="4C8625"/>
                </a:solidFill>
              </a:rPr>
              <a:t>open to engagement</a:t>
            </a:r>
            <a:endParaRPr>
              <a:solidFill>
                <a:srgbClr val="4C8625"/>
              </a:solidFill>
            </a:endParaRPr>
          </a:p>
          <a:p>
            <a:pPr indent="-228600" lvl="0" marL="228600" rtl="0" algn="just">
              <a:lnSpc>
                <a:spcPct val="90000"/>
              </a:lnSpc>
              <a:spcBef>
                <a:spcPts val="1000"/>
              </a:spcBef>
              <a:spcAft>
                <a:spcPts val="0"/>
              </a:spcAft>
              <a:buClr>
                <a:srgbClr val="3A3838"/>
              </a:buClr>
              <a:buSzPts val="2400"/>
              <a:buChar char="•"/>
            </a:pPr>
            <a:r>
              <a:rPr lang="en-PH" sz="2400"/>
              <a:t>We </a:t>
            </a:r>
            <a:r>
              <a:rPr lang="en-PH" sz="2400">
                <a:solidFill>
                  <a:srgbClr val="C00000"/>
                </a:solidFill>
              </a:rPr>
              <a:t>do NOT plan to get control over their bank accounts </a:t>
            </a:r>
            <a:r>
              <a:rPr lang="en-PH" sz="2400"/>
              <a:t>– they will need to give full reconciliation of accounts and return construction bonds to new builds.</a:t>
            </a:r>
            <a:endParaRPr/>
          </a:p>
          <a:p>
            <a:pPr indent="-228600" lvl="0" marL="228600" rtl="0" algn="just">
              <a:lnSpc>
                <a:spcPct val="90000"/>
              </a:lnSpc>
              <a:spcBef>
                <a:spcPts val="1000"/>
              </a:spcBef>
              <a:spcAft>
                <a:spcPts val="0"/>
              </a:spcAft>
              <a:buClr>
                <a:srgbClr val="3A3838"/>
              </a:buClr>
              <a:buSzPts val="2400"/>
              <a:buChar char="•"/>
            </a:pPr>
            <a:r>
              <a:rPr lang="en-PH" sz="2400"/>
              <a:t>They will need to </a:t>
            </a:r>
            <a:r>
              <a:rPr lang="en-PH" sz="2400">
                <a:solidFill>
                  <a:srgbClr val="4C8625"/>
                </a:solidFill>
              </a:rPr>
              <a:t>wind-up operations </a:t>
            </a:r>
            <a:r>
              <a:rPr lang="en-PH" sz="2400"/>
              <a:t>and handle the various contracts with security and staff </a:t>
            </a:r>
            <a:endParaRPr/>
          </a:p>
          <a:p>
            <a:pPr indent="-76200" lvl="0" marL="228600" rtl="0" algn="l">
              <a:lnSpc>
                <a:spcPct val="90000"/>
              </a:lnSpc>
              <a:spcBef>
                <a:spcPts val="1000"/>
              </a:spcBef>
              <a:spcAft>
                <a:spcPts val="0"/>
              </a:spcAft>
              <a:buClr>
                <a:srgbClr val="3A3838"/>
              </a:buClr>
              <a:buSzPts val="2400"/>
              <a:buNone/>
            </a:pPr>
            <a:r>
              <a:t/>
            </a:r>
            <a:endParaRPr sz="24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73" name="Shape 373"/>
        <p:cNvGrpSpPr/>
        <p:nvPr/>
      </p:nvGrpSpPr>
      <p:grpSpPr>
        <a:xfrm>
          <a:off x="0" y="0"/>
          <a:ext cx="0" cy="0"/>
          <a:chOff x="0" y="0"/>
          <a:chExt cx="0" cy="0"/>
        </a:xfrm>
      </p:grpSpPr>
      <p:pic>
        <p:nvPicPr>
          <p:cNvPr id="374" name="Google Shape;374;p52"/>
          <p:cNvPicPr preferRelativeResize="0"/>
          <p:nvPr/>
        </p:nvPicPr>
        <p:blipFill rotWithShape="1">
          <a:blip r:embed="rId3">
            <a:alphaModFix/>
          </a:blip>
          <a:srcRect b="0" l="0" r="0" t="0"/>
          <a:stretch/>
        </p:blipFill>
        <p:spPr>
          <a:xfrm>
            <a:off x="956600" y="0"/>
            <a:ext cx="4545263" cy="6858000"/>
          </a:xfrm>
          <a:prstGeom prst="rect">
            <a:avLst/>
          </a:prstGeom>
          <a:noFill/>
          <a:ln>
            <a:noFill/>
          </a:ln>
        </p:spPr>
      </p:pic>
      <p:pic>
        <p:nvPicPr>
          <p:cNvPr id="375" name="Google Shape;375;p52"/>
          <p:cNvPicPr preferRelativeResize="0"/>
          <p:nvPr/>
        </p:nvPicPr>
        <p:blipFill rotWithShape="1">
          <a:blip r:embed="rId4">
            <a:alphaModFix/>
          </a:blip>
          <a:srcRect b="0" l="0" r="0" t="0"/>
          <a:stretch/>
        </p:blipFill>
        <p:spPr>
          <a:xfrm>
            <a:off x="6688364" y="0"/>
            <a:ext cx="4547036" cy="6858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79" name="Shape 379"/>
        <p:cNvGrpSpPr/>
        <p:nvPr/>
      </p:nvGrpSpPr>
      <p:grpSpPr>
        <a:xfrm>
          <a:off x="0" y="0"/>
          <a:ext cx="0" cy="0"/>
          <a:chOff x="0" y="0"/>
          <a:chExt cx="0" cy="0"/>
        </a:xfrm>
      </p:grpSpPr>
      <p:pic>
        <p:nvPicPr>
          <p:cNvPr id="380" name="Google Shape;380;p53"/>
          <p:cNvPicPr preferRelativeResize="0"/>
          <p:nvPr/>
        </p:nvPicPr>
        <p:blipFill rotWithShape="1">
          <a:blip r:embed="rId3">
            <a:alphaModFix/>
          </a:blip>
          <a:srcRect b="0" l="0" r="0" t="0"/>
          <a:stretch/>
        </p:blipFill>
        <p:spPr>
          <a:xfrm>
            <a:off x="953052" y="0"/>
            <a:ext cx="4550585" cy="6858000"/>
          </a:xfrm>
          <a:prstGeom prst="rect">
            <a:avLst/>
          </a:prstGeom>
          <a:noFill/>
          <a:ln>
            <a:noFill/>
          </a:ln>
        </p:spPr>
      </p:pic>
      <p:pic>
        <p:nvPicPr>
          <p:cNvPr id="381" name="Google Shape;381;p53"/>
          <p:cNvPicPr preferRelativeResize="0"/>
          <p:nvPr/>
        </p:nvPicPr>
        <p:blipFill rotWithShape="1">
          <a:blip r:embed="rId4">
            <a:alphaModFix/>
          </a:blip>
          <a:srcRect b="0" l="0" r="0" t="0"/>
          <a:stretch/>
        </p:blipFill>
        <p:spPr>
          <a:xfrm>
            <a:off x="6684807" y="0"/>
            <a:ext cx="4554141"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447F1D"/>
              </a:buClr>
              <a:buSzPts val="4400"/>
              <a:buFont typeface="Arial"/>
              <a:buNone/>
            </a:pPr>
            <a:r>
              <a:rPr lang="en-PH"/>
              <a:t>Why a Fresh Start?</a:t>
            </a:r>
            <a:endParaRPr/>
          </a:p>
        </p:txBody>
      </p:sp>
      <p:sp>
        <p:nvSpPr>
          <p:cNvPr id="84" name="Google Shape;84;p25"/>
          <p:cNvSpPr txBox="1"/>
          <p:nvPr/>
        </p:nvSpPr>
        <p:spPr>
          <a:xfrm>
            <a:off x="728282" y="2641861"/>
            <a:ext cx="3240000" cy="1060620"/>
          </a:xfrm>
          <a:prstGeom prst="rect">
            <a:avLst/>
          </a:prstGeom>
          <a:noFill/>
          <a:ln>
            <a:noFill/>
          </a:ln>
        </p:spPr>
        <p:txBody>
          <a:bodyPr anchorCtr="0" anchor="t" bIns="45700" lIns="91425" spcFirstLastPara="1" rIns="91425" wrap="square" tIns="45700">
            <a:noAutofit/>
          </a:bodyPr>
          <a:lstStyle/>
          <a:p>
            <a:pPr indent="0" lvl="0" marL="0" marR="0" rtl="0" algn="r">
              <a:lnSpc>
                <a:spcPct val="141666"/>
              </a:lnSpc>
              <a:spcBef>
                <a:spcPts val="0"/>
              </a:spcBef>
              <a:spcAft>
                <a:spcPts val="0"/>
              </a:spcAft>
              <a:buNone/>
            </a:pPr>
            <a:r>
              <a:rPr b="0" i="0" lang="en-PH" sz="1200" u="none" cap="none" strike="noStrike">
                <a:solidFill>
                  <a:srgbClr val="000000"/>
                </a:solidFill>
                <a:latin typeface="Arial"/>
                <a:ea typeface="Arial"/>
                <a:cs typeface="Arial"/>
                <a:sym typeface="Arial"/>
              </a:rPr>
              <a:t>We need transparency in governance and clarity on the financial condition of the HOA.</a:t>
            </a:r>
            <a:endParaRPr b="0" i="0" sz="1200" u="none" cap="none" strike="noStrike">
              <a:solidFill>
                <a:srgbClr val="000000"/>
              </a:solidFill>
              <a:latin typeface="Arial"/>
              <a:ea typeface="Arial"/>
              <a:cs typeface="Arial"/>
              <a:sym typeface="Arial"/>
            </a:endParaRPr>
          </a:p>
        </p:txBody>
      </p:sp>
      <p:sp>
        <p:nvSpPr>
          <p:cNvPr id="85" name="Google Shape;85;p25"/>
          <p:cNvSpPr txBox="1"/>
          <p:nvPr/>
        </p:nvSpPr>
        <p:spPr>
          <a:xfrm>
            <a:off x="728282" y="2268750"/>
            <a:ext cx="3240000" cy="369332"/>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1D9A78"/>
              </a:buClr>
              <a:buSzPts val="1800"/>
              <a:buFont typeface="Arial"/>
              <a:buNone/>
            </a:pPr>
            <a:r>
              <a:rPr b="1" i="0" lang="en-PH" sz="1800" u="none" cap="none" strike="noStrike">
                <a:solidFill>
                  <a:srgbClr val="1D9A78"/>
                </a:solidFill>
                <a:latin typeface="Arial"/>
                <a:ea typeface="Arial"/>
                <a:cs typeface="Arial"/>
                <a:sym typeface="Arial"/>
              </a:rPr>
              <a:t>Transparency</a:t>
            </a:r>
            <a:endParaRPr/>
          </a:p>
        </p:txBody>
      </p:sp>
      <p:grpSp>
        <p:nvGrpSpPr>
          <p:cNvPr id="86" name="Google Shape;86;p25"/>
          <p:cNvGrpSpPr/>
          <p:nvPr/>
        </p:nvGrpSpPr>
        <p:grpSpPr>
          <a:xfrm>
            <a:off x="4057735" y="1989756"/>
            <a:ext cx="4076530" cy="3218376"/>
            <a:chOff x="4359547" y="2146323"/>
            <a:chExt cx="3249385" cy="2565354"/>
          </a:xfrm>
        </p:grpSpPr>
        <p:sp>
          <p:nvSpPr>
            <p:cNvPr id="87" name="Google Shape;87;p25"/>
            <p:cNvSpPr/>
            <p:nvPr/>
          </p:nvSpPr>
          <p:spPr>
            <a:xfrm rot="5400000">
              <a:off x="4477044" y="2028826"/>
              <a:ext cx="1365205" cy="1600199"/>
            </a:xfrm>
            <a:prstGeom prst="flowChartOnlineStorage">
              <a:avLst/>
            </a:prstGeom>
            <a:solidFill>
              <a:srgbClr val="1D9A7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06"/>
                <a:buFont typeface="Arial"/>
                <a:buNone/>
              </a:pPr>
              <a:r>
                <a:t/>
              </a:r>
              <a:endParaRPr b="0" i="0" sz="506" u="none" cap="none" strike="noStrike">
                <a:solidFill>
                  <a:srgbClr val="FFFFFF"/>
                </a:solidFill>
                <a:latin typeface="Calibri"/>
                <a:ea typeface="Calibri"/>
                <a:cs typeface="Calibri"/>
                <a:sym typeface="Calibri"/>
              </a:endParaRPr>
            </a:p>
          </p:txBody>
        </p:sp>
        <p:sp>
          <p:nvSpPr>
            <p:cNvPr id="88" name="Google Shape;88;p25"/>
            <p:cNvSpPr/>
            <p:nvPr/>
          </p:nvSpPr>
          <p:spPr>
            <a:xfrm rot="5400000">
              <a:off x="6126230" y="2028826"/>
              <a:ext cx="1365205" cy="1600199"/>
            </a:xfrm>
            <a:prstGeom prst="flowChartOnlineStorage">
              <a:avLst/>
            </a:prstGeom>
            <a:solidFill>
              <a:srgbClr val="8BC14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06"/>
                <a:buFont typeface="Arial"/>
                <a:buNone/>
              </a:pPr>
              <a:r>
                <a:t/>
              </a:r>
              <a:endParaRPr b="0" i="0" sz="506" u="none" cap="none" strike="noStrike">
                <a:solidFill>
                  <a:srgbClr val="FFFFFF"/>
                </a:solidFill>
                <a:latin typeface="Calibri"/>
                <a:ea typeface="Calibri"/>
                <a:cs typeface="Calibri"/>
                <a:sym typeface="Calibri"/>
              </a:endParaRPr>
            </a:p>
          </p:txBody>
        </p:sp>
        <p:sp>
          <p:nvSpPr>
            <p:cNvPr id="89" name="Google Shape;89;p25"/>
            <p:cNvSpPr/>
            <p:nvPr/>
          </p:nvSpPr>
          <p:spPr>
            <a:xfrm rot="5400000">
              <a:off x="4477044" y="3228975"/>
              <a:ext cx="1365205" cy="1600199"/>
            </a:xfrm>
            <a:prstGeom prst="flowChartOnlineStorage">
              <a:avLst/>
            </a:prstGeom>
            <a:solidFill>
              <a:srgbClr val="36AFC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06"/>
                <a:buFont typeface="Arial"/>
                <a:buNone/>
              </a:pPr>
              <a:r>
                <a:t/>
              </a:r>
              <a:endParaRPr b="0" i="0" sz="506" u="none" cap="none" strike="noStrike">
                <a:solidFill>
                  <a:srgbClr val="FFFFFF"/>
                </a:solidFill>
                <a:latin typeface="Calibri"/>
                <a:ea typeface="Calibri"/>
                <a:cs typeface="Calibri"/>
                <a:sym typeface="Calibri"/>
              </a:endParaRPr>
            </a:p>
          </p:txBody>
        </p:sp>
        <p:sp>
          <p:nvSpPr>
            <p:cNvPr id="90" name="Google Shape;90;p25"/>
            <p:cNvSpPr/>
            <p:nvPr/>
          </p:nvSpPr>
          <p:spPr>
            <a:xfrm rot="5400000">
              <a:off x="6126230" y="3228975"/>
              <a:ext cx="1365205" cy="1600199"/>
            </a:xfrm>
            <a:prstGeom prst="flowChartOnlineStorage">
              <a:avLst/>
            </a:prstGeom>
            <a:solidFill>
              <a:srgbClr val="1D6FA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06"/>
                <a:buFont typeface="Arial"/>
                <a:buNone/>
              </a:pPr>
              <a:r>
                <a:t/>
              </a:r>
              <a:endParaRPr b="0" i="0" sz="506" u="none" cap="none" strike="noStrike">
                <a:solidFill>
                  <a:srgbClr val="FFFFFF"/>
                </a:solidFill>
                <a:latin typeface="Calibri"/>
                <a:ea typeface="Calibri"/>
                <a:cs typeface="Calibri"/>
                <a:sym typeface="Calibri"/>
              </a:endParaRPr>
            </a:p>
          </p:txBody>
        </p:sp>
        <p:pic>
          <p:nvPicPr>
            <p:cNvPr id="91" name="Google Shape;91;p25"/>
            <p:cNvPicPr preferRelativeResize="0"/>
            <p:nvPr/>
          </p:nvPicPr>
          <p:blipFill rotWithShape="1">
            <a:blip r:embed="rId3">
              <a:alphaModFix/>
            </a:blip>
            <a:srcRect b="0" l="0" r="0" t="0"/>
            <a:stretch/>
          </p:blipFill>
          <p:spPr>
            <a:xfrm>
              <a:off x="4889646" y="2480269"/>
              <a:ext cx="540000" cy="540000"/>
            </a:xfrm>
            <a:prstGeom prst="rect">
              <a:avLst/>
            </a:prstGeom>
            <a:noFill/>
            <a:ln>
              <a:noFill/>
            </a:ln>
          </p:spPr>
        </p:pic>
        <p:pic>
          <p:nvPicPr>
            <p:cNvPr id="92" name="Google Shape;92;p25"/>
            <p:cNvPicPr preferRelativeResize="0"/>
            <p:nvPr/>
          </p:nvPicPr>
          <p:blipFill rotWithShape="1">
            <a:blip r:embed="rId4">
              <a:alphaModFix/>
            </a:blip>
            <a:srcRect b="0" l="0" r="0" t="0"/>
            <a:stretch/>
          </p:blipFill>
          <p:spPr>
            <a:xfrm>
              <a:off x="6507274" y="2480269"/>
              <a:ext cx="603116" cy="540000"/>
            </a:xfrm>
            <a:prstGeom prst="rect">
              <a:avLst/>
            </a:prstGeom>
            <a:noFill/>
            <a:ln>
              <a:noFill/>
            </a:ln>
          </p:spPr>
        </p:pic>
        <p:pic>
          <p:nvPicPr>
            <p:cNvPr id="93" name="Google Shape;93;p25"/>
            <p:cNvPicPr preferRelativeResize="0"/>
            <p:nvPr/>
          </p:nvPicPr>
          <p:blipFill rotWithShape="1">
            <a:blip r:embed="rId5">
              <a:alphaModFix/>
            </a:blip>
            <a:srcRect b="0" l="0" r="0" t="0"/>
            <a:stretch/>
          </p:blipFill>
          <p:spPr>
            <a:xfrm>
              <a:off x="4889646" y="3650922"/>
              <a:ext cx="540000" cy="540000"/>
            </a:xfrm>
            <a:prstGeom prst="rect">
              <a:avLst/>
            </a:prstGeom>
            <a:noFill/>
            <a:ln>
              <a:noFill/>
            </a:ln>
          </p:spPr>
        </p:pic>
        <p:pic>
          <p:nvPicPr>
            <p:cNvPr id="94" name="Google Shape;94;p25"/>
            <p:cNvPicPr preferRelativeResize="0"/>
            <p:nvPr/>
          </p:nvPicPr>
          <p:blipFill rotWithShape="1">
            <a:blip r:embed="rId6">
              <a:alphaModFix/>
            </a:blip>
            <a:srcRect b="0" l="0" r="0" t="0"/>
            <a:stretch/>
          </p:blipFill>
          <p:spPr>
            <a:xfrm>
              <a:off x="6538832" y="3650922"/>
              <a:ext cx="540000" cy="540000"/>
            </a:xfrm>
            <a:prstGeom prst="rect">
              <a:avLst/>
            </a:prstGeom>
            <a:noFill/>
            <a:ln>
              <a:noFill/>
            </a:ln>
          </p:spPr>
        </p:pic>
      </p:grpSp>
      <p:sp>
        <p:nvSpPr>
          <p:cNvPr id="95" name="Google Shape;95;p25"/>
          <p:cNvSpPr txBox="1"/>
          <p:nvPr/>
        </p:nvSpPr>
        <p:spPr>
          <a:xfrm>
            <a:off x="728281" y="4054323"/>
            <a:ext cx="3240000" cy="1060620"/>
          </a:xfrm>
          <a:prstGeom prst="rect">
            <a:avLst/>
          </a:prstGeom>
          <a:noFill/>
          <a:ln>
            <a:noFill/>
          </a:ln>
        </p:spPr>
        <p:txBody>
          <a:bodyPr anchorCtr="0" anchor="t" bIns="45700" lIns="91425" spcFirstLastPara="1" rIns="91425" wrap="square" tIns="45700">
            <a:noAutofit/>
          </a:bodyPr>
          <a:lstStyle/>
          <a:p>
            <a:pPr indent="0" lvl="0" marL="0" marR="0" rtl="0" algn="r">
              <a:lnSpc>
                <a:spcPct val="141666"/>
              </a:lnSpc>
              <a:spcBef>
                <a:spcPts val="0"/>
              </a:spcBef>
              <a:spcAft>
                <a:spcPts val="0"/>
              </a:spcAft>
              <a:buNone/>
            </a:pPr>
            <a:r>
              <a:rPr b="0" i="0" lang="en-PH" sz="1200" u="none" cap="none" strike="noStrike">
                <a:solidFill>
                  <a:srgbClr val="000000"/>
                </a:solidFill>
                <a:latin typeface="Arial"/>
                <a:ea typeface="Arial"/>
                <a:cs typeface="Arial"/>
                <a:sym typeface="Arial"/>
              </a:rPr>
              <a:t>There is no strategic plan in place, known to the homeowners.</a:t>
            </a:r>
            <a:endParaRPr/>
          </a:p>
        </p:txBody>
      </p:sp>
      <p:sp>
        <p:nvSpPr>
          <p:cNvPr id="96" name="Google Shape;96;p25"/>
          <p:cNvSpPr txBox="1"/>
          <p:nvPr/>
        </p:nvSpPr>
        <p:spPr>
          <a:xfrm>
            <a:off x="728281" y="3681212"/>
            <a:ext cx="3240000" cy="369332"/>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36AFCE"/>
              </a:buClr>
              <a:buSzPts val="1800"/>
              <a:buFont typeface="Arial"/>
              <a:buNone/>
            </a:pPr>
            <a:r>
              <a:rPr b="1" i="0" lang="en-PH" sz="1800" u="none" cap="none" strike="noStrike">
                <a:solidFill>
                  <a:srgbClr val="36AFCE"/>
                </a:solidFill>
                <a:latin typeface="Arial"/>
                <a:ea typeface="Arial"/>
                <a:cs typeface="Arial"/>
                <a:sym typeface="Arial"/>
              </a:rPr>
              <a:t>Strategy</a:t>
            </a:r>
            <a:endParaRPr/>
          </a:p>
        </p:txBody>
      </p:sp>
      <p:sp>
        <p:nvSpPr>
          <p:cNvPr id="97" name="Google Shape;97;p25"/>
          <p:cNvSpPr txBox="1"/>
          <p:nvPr/>
        </p:nvSpPr>
        <p:spPr>
          <a:xfrm>
            <a:off x="8205817" y="2585675"/>
            <a:ext cx="3240000" cy="1060620"/>
          </a:xfrm>
          <a:prstGeom prst="rect">
            <a:avLst/>
          </a:prstGeom>
          <a:noFill/>
          <a:ln>
            <a:noFill/>
          </a:ln>
        </p:spPr>
        <p:txBody>
          <a:bodyPr anchorCtr="0" anchor="t" bIns="45700" lIns="91425" spcFirstLastPara="1" rIns="91425" wrap="square" tIns="45700">
            <a:noAutofit/>
          </a:bodyPr>
          <a:lstStyle/>
          <a:p>
            <a:pPr indent="0" lvl="0" marL="0" marR="0" rtl="0" algn="l">
              <a:lnSpc>
                <a:spcPct val="141666"/>
              </a:lnSpc>
              <a:spcBef>
                <a:spcPts val="0"/>
              </a:spcBef>
              <a:spcAft>
                <a:spcPts val="0"/>
              </a:spcAft>
              <a:buNone/>
            </a:pPr>
            <a:r>
              <a:rPr b="0" i="0" lang="en-PH" sz="1200" u="none" cap="none" strike="noStrike">
                <a:solidFill>
                  <a:srgbClr val="000000"/>
                </a:solidFill>
                <a:latin typeface="Arial"/>
                <a:ea typeface="Arial"/>
                <a:cs typeface="Arial"/>
                <a:sym typeface="Arial"/>
              </a:rPr>
              <a:t>Our subdivision has not developed as it should; road and drainage systems are not improving, security is lacking and coordination with Barangays is very limited.</a:t>
            </a:r>
            <a:endParaRPr/>
          </a:p>
        </p:txBody>
      </p:sp>
      <p:sp>
        <p:nvSpPr>
          <p:cNvPr id="98" name="Google Shape;98;p25"/>
          <p:cNvSpPr txBox="1"/>
          <p:nvPr/>
        </p:nvSpPr>
        <p:spPr>
          <a:xfrm>
            <a:off x="8205817" y="2212564"/>
            <a:ext cx="3240000"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8BC145"/>
              </a:buClr>
              <a:buSzPts val="1800"/>
              <a:buFont typeface="Arial"/>
              <a:buNone/>
            </a:pPr>
            <a:r>
              <a:rPr b="1" i="0" lang="en-PH" sz="1800" u="none" cap="none" strike="noStrike">
                <a:solidFill>
                  <a:srgbClr val="8BC145"/>
                </a:solidFill>
                <a:latin typeface="Arial"/>
                <a:ea typeface="Arial"/>
                <a:cs typeface="Arial"/>
                <a:sym typeface="Arial"/>
              </a:rPr>
              <a:t>Development</a:t>
            </a:r>
            <a:endParaRPr/>
          </a:p>
        </p:txBody>
      </p:sp>
      <p:sp>
        <p:nvSpPr>
          <p:cNvPr id="99" name="Google Shape;99;p25"/>
          <p:cNvSpPr txBox="1"/>
          <p:nvPr/>
        </p:nvSpPr>
        <p:spPr>
          <a:xfrm>
            <a:off x="8223718" y="4135226"/>
            <a:ext cx="3240000" cy="1060620"/>
          </a:xfrm>
          <a:prstGeom prst="rect">
            <a:avLst/>
          </a:prstGeom>
          <a:noFill/>
          <a:ln>
            <a:noFill/>
          </a:ln>
        </p:spPr>
        <p:txBody>
          <a:bodyPr anchorCtr="0" anchor="t" bIns="45700" lIns="91425" spcFirstLastPara="1" rIns="91425" wrap="square" tIns="45700">
            <a:noAutofit/>
          </a:bodyPr>
          <a:lstStyle/>
          <a:p>
            <a:pPr indent="0" lvl="0" marL="0" marR="0" rtl="0" algn="l">
              <a:lnSpc>
                <a:spcPct val="141666"/>
              </a:lnSpc>
              <a:spcBef>
                <a:spcPts val="0"/>
              </a:spcBef>
              <a:spcAft>
                <a:spcPts val="0"/>
              </a:spcAft>
              <a:buNone/>
            </a:pPr>
            <a:r>
              <a:rPr b="0" i="0" lang="en-PH" sz="1200" u="none" cap="none" strike="noStrike">
                <a:solidFill>
                  <a:srgbClr val="000000"/>
                </a:solidFill>
                <a:latin typeface="Arial"/>
                <a:ea typeface="Arial"/>
                <a:cs typeface="Arial"/>
                <a:sym typeface="Arial"/>
              </a:rPr>
              <a:t>The dissolved HOA neglected to understand and comply with requirements that are critical to maintain professional and legal governance.</a:t>
            </a:r>
            <a:endParaRPr/>
          </a:p>
        </p:txBody>
      </p:sp>
      <p:sp>
        <p:nvSpPr>
          <p:cNvPr id="100" name="Google Shape;100;p25"/>
          <p:cNvSpPr txBox="1"/>
          <p:nvPr/>
        </p:nvSpPr>
        <p:spPr>
          <a:xfrm>
            <a:off x="8223718" y="3762115"/>
            <a:ext cx="3240000"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1D6FA9"/>
              </a:buClr>
              <a:buSzPts val="1800"/>
              <a:buFont typeface="Arial"/>
              <a:buNone/>
            </a:pPr>
            <a:r>
              <a:rPr b="1" i="0" lang="en-PH" sz="1800" u="none" cap="none" strike="noStrike">
                <a:solidFill>
                  <a:srgbClr val="1D6FA9"/>
                </a:solidFill>
                <a:latin typeface="Arial"/>
                <a:ea typeface="Arial"/>
                <a:cs typeface="Arial"/>
                <a:sym typeface="Arial"/>
              </a:rPr>
              <a:t>Professionalism</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85" name="Shape 385"/>
        <p:cNvGrpSpPr/>
        <p:nvPr/>
      </p:nvGrpSpPr>
      <p:grpSpPr>
        <a:xfrm>
          <a:off x="0" y="0"/>
          <a:ext cx="0" cy="0"/>
          <a:chOff x="0" y="0"/>
          <a:chExt cx="0" cy="0"/>
        </a:xfrm>
      </p:grpSpPr>
      <p:pic>
        <p:nvPicPr>
          <p:cNvPr id="386" name="Google Shape;386;p54"/>
          <p:cNvPicPr preferRelativeResize="0"/>
          <p:nvPr/>
        </p:nvPicPr>
        <p:blipFill rotWithShape="1">
          <a:blip r:embed="rId3">
            <a:alphaModFix/>
          </a:blip>
          <a:srcRect b="0" l="0" r="0" t="0"/>
          <a:stretch/>
        </p:blipFill>
        <p:spPr>
          <a:xfrm>
            <a:off x="954832" y="0"/>
            <a:ext cx="4552362" cy="6858000"/>
          </a:xfrm>
          <a:prstGeom prst="rect">
            <a:avLst/>
          </a:prstGeom>
          <a:noFill/>
          <a:ln>
            <a:noFill/>
          </a:ln>
        </p:spPr>
      </p:pic>
      <p:pic>
        <p:nvPicPr>
          <p:cNvPr id="387" name="Google Shape;387;p54"/>
          <p:cNvPicPr preferRelativeResize="0"/>
          <p:nvPr/>
        </p:nvPicPr>
        <p:blipFill rotWithShape="1">
          <a:blip r:embed="rId4">
            <a:alphaModFix/>
          </a:blip>
          <a:srcRect b="0" l="0" r="0" t="0"/>
          <a:stretch/>
        </p:blipFill>
        <p:spPr>
          <a:xfrm>
            <a:off x="6688358" y="0"/>
            <a:ext cx="4548810" cy="685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PH"/>
              <a:t>Why not collaborate with BHHAI?</a:t>
            </a:r>
            <a:endParaRPr/>
          </a:p>
        </p:txBody>
      </p:sp>
      <p:grpSp>
        <p:nvGrpSpPr>
          <p:cNvPr id="106" name="Google Shape;106;p26"/>
          <p:cNvGrpSpPr/>
          <p:nvPr/>
        </p:nvGrpSpPr>
        <p:grpSpPr>
          <a:xfrm>
            <a:off x="401123" y="1759113"/>
            <a:ext cx="11475163" cy="3994423"/>
            <a:chOff x="401123" y="1759113"/>
            <a:chExt cx="11475163" cy="3994423"/>
          </a:xfrm>
        </p:grpSpPr>
        <p:sp>
          <p:nvSpPr>
            <p:cNvPr id="107" name="Google Shape;107;p26"/>
            <p:cNvSpPr/>
            <p:nvPr/>
          </p:nvSpPr>
          <p:spPr>
            <a:xfrm>
              <a:off x="5127020" y="1839464"/>
              <a:ext cx="1661465" cy="1661464"/>
            </a:xfrm>
            <a:prstGeom prst="roundRect">
              <a:avLst>
                <a:gd fmla="val 16667"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06" u="none" cap="none" strike="noStrike">
                <a:solidFill>
                  <a:schemeClr val="lt1"/>
                </a:solidFill>
                <a:latin typeface="Arial"/>
                <a:ea typeface="Arial"/>
                <a:cs typeface="Arial"/>
                <a:sym typeface="Arial"/>
              </a:endParaRPr>
            </a:p>
          </p:txBody>
        </p:sp>
        <p:sp>
          <p:nvSpPr>
            <p:cNvPr id="108" name="Google Shape;108;p26"/>
            <p:cNvSpPr/>
            <p:nvPr/>
          </p:nvSpPr>
          <p:spPr>
            <a:xfrm rot="-5400000">
              <a:off x="4879144" y="2225584"/>
              <a:ext cx="386651" cy="333320"/>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06" u="none" cap="none" strike="noStrike">
                <a:solidFill>
                  <a:schemeClr val="lt1"/>
                </a:solidFill>
                <a:latin typeface="Arial"/>
                <a:ea typeface="Arial"/>
                <a:cs typeface="Arial"/>
                <a:sym typeface="Arial"/>
              </a:endParaRPr>
            </a:p>
          </p:txBody>
        </p:sp>
        <p:sp>
          <p:nvSpPr>
            <p:cNvPr id="109" name="Google Shape;109;p26"/>
            <p:cNvSpPr/>
            <p:nvPr/>
          </p:nvSpPr>
          <p:spPr>
            <a:xfrm>
              <a:off x="6417490" y="2670196"/>
              <a:ext cx="1661464" cy="1661464"/>
            </a:xfrm>
            <a:prstGeom prst="roundRect">
              <a:avLst>
                <a:gd fmla="val 16667"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06" u="none" cap="none" strike="noStrike">
                <a:solidFill>
                  <a:schemeClr val="lt1"/>
                </a:solidFill>
                <a:latin typeface="Arial"/>
                <a:ea typeface="Arial"/>
                <a:cs typeface="Arial"/>
                <a:sym typeface="Arial"/>
              </a:endParaRPr>
            </a:p>
          </p:txBody>
        </p:sp>
        <p:sp>
          <p:nvSpPr>
            <p:cNvPr id="110" name="Google Shape;110;p26"/>
            <p:cNvSpPr/>
            <p:nvPr/>
          </p:nvSpPr>
          <p:spPr>
            <a:xfrm rot="5400000">
              <a:off x="7958665" y="3334269"/>
              <a:ext cx="386651" cy="333320"/>
            </a:xfrm>
            <a:prstGeom prst="triangle">
              <a:avLst>
                <a:gd fmla="val 50000" name="adj"/>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06" u="none" cap="none" strike="noStrike">
                <a:solidFill>
                  <a:schemeClr val="lt1"/>
                </a:solidFill>
                <a:latin typeface="Arial"/>
                <a:ea typeface="Arial"/>
                <a:cs typeface="Arial"/>
                <a:sym typeface="Arial"/>
              </a:endParaRPr>
            </a:p>
          </p:txBody>
        </p:sp>
        <p:sp>
          <p:nvSpPr>
            <p:cNvPr id="111" name="Google Shape;111;p26"/>
            <p:cNvSpPr/>
            <p:nvPr/>
          </p:nvSpPr>
          <p:spPr>
            <a:xfrm>
              <a:off x="4110791" y="3032698"/>
              <a:ext cx="1661465" cy="1661464"/>
            </a:xfrm>
            <a:prstGeom prst="roundRect">
              <a:avLst>
                <a:gd fmla="val 16667" name="adj"/>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06" u="none" cap="none" strike="noStrike">
                <a:solidFill>
                  <a:schemeClr val="lt1"/>
                </a:solidFill>
                <a:latin typeface="Arial"/>
                <a:ea typeface="Arial"/>
                <a:cs typeface="Arial"/>
                <a:sym typeface="Arial"/>
              </a:endParaRPr>
            </a:p>
          </p:txBody>
        </p:sp>
        <p:sp>
          <p:nvSpPr>
            <p:cNvPr id="112" name="Google Shape;112;p26"/>
            <p:cNvSpPr/>
            <p:nvPr/>
          </p:nvSpPr>
          <p:spPr>
            <a:xfrm rot="-5400000">
              <a:off x="3844430" y="3696770"/>
              <a:ext cx="386651" cy="333320"/>
            </a:xfrm>
            <a:prstGeom prst="triangle">
              <a:avLst>
                <a:gd fmla="val 50000" name="adj"/>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06" u="none" cap="none" strike="noStrike">
                <a:solidFill>
                  <a:schemeClr val="lt1"/>
                </a:solidFill>
                <a:latin typeface="Arial"/>
                <a:ea typeface="Arial"/>
                <a:cs typeface="Arial"/>
                <a:sym typeface="Arial"/>
              </a:endParaRPr>
            </a:p>
          </p:txBody>
        </p:sp>
        <p:sp>
          <p:nvSpPr>
            <p:cNvPr id="113" name="Google Shape;113;p26"/>
            <p:cNvSpPr/>
            <p:nvPr/>
          </p:nvSpPr>
          <p:spPr>
            <a:xfrm>
              <a:off x="5401260" y="4092072"/>
              <a:ext cx="1661465" cy="1661464"/>
            </a:xfrm>
            <a:prstGeom prst="roundRect">
              <a:avLst>
                <a:gd fmla="val 16667" name="adj"/>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06" u="none" cap="none" strike="noStrike">
                <a:solidFill>
                  <a:schemeClr val="lt1"/>
                </a:solidFill>
                <a:latin typeface="Arial"/>
                <a:ea typeface="Arial"/>
                <a:cs typeface="Arial"/>
                <a:sym typeface="Arial"/>
              </a:endParaRPr>
            </a:p>
          </p:txBody>
        </p:sp>
        <p:sp>
          <p:nvSpPr>
            <p:cNvPr id="114" name="Google Shape;114;p26"/>
            <p:cNvSpPr/>
            <p:nvPr/>
          </p:nvSpPr>
          <p:spPr>
            <a:xfrm rot="5400000">
              <a:off x="6947758" y="4995733"/>
              <a:ext cx="386651" cy="333320"/>
            </a:xfrm>
            <a:prstGeom prst="triangle">
              <a:avLst>
                <a:gd fmla="val 50000" name="adj"/>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506" u="none" cap="none" strike="noStrike">
                <a:solidFill>
                  <a:schemeClr val="lt1"/>
                </a:solidFill>
                <a:latin typeface="Arial"/>
                <a:ea typeface="Arial"/>
                <a:cs typeface="Arial"/>
                <a:sym typeface="Arial"/>
              </a:endParaRPr>
            </a:p>
          </p:txBody>
        </p:sp>
        <p:sp>
          <p:nvSpPr>
            <p:cNvPr id="115" name="Google Shape;115;p26"/>
            <p:cNvSpPr txBox="1"/>
            <p:nvPr/>
          </p:nvSpPr>
          <p:spPr>
            <a:xfrm>
              <a:off x="8545042" y="3015378"/>
              <a:ext cx="333124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PH" sz="1800" u="none" cap="none" strike="noStrike">
                  <a:solidFill>
                    <a:srgbClr val="ED7D31"/>
                  </a:solidFill>
                  <a:latin typeface="Arial"/>
                  <a:ea typeface="Arial"/>
                  <a:cs typeface="Arial"/>
                  <a:sym typeface="Arial"/>
                </a:rPr>
                <a:t>Proxy Voting Misuse</a:t>
              </a:r>
              <a:endParaRPr/>
            </a:p>
          </p:txBody>
        </p:sp>
        <p:sp>
          <p:nvSpPr>
            <p:cNvPr id="116" name="Google Shape;116;p26"/>
            <p:cNvSpPr txBox="1"/>
            <p:nvPr/>
          </p:nvSpPr>
          <p:spPr>
            <a:xfrm>
              <a:off x="8469232" y="3347094"/>
              <a:ext cx="3321644" cy="874943"/>
            </a:xfrm>
            <a:prstGeom prst="rect">
              <a:avLst/>
            </a:prstGeom>
            <a:noFill/>
            <a:ln>
              <a:noFill/>
            </a:ln>
          </p:spPr>
          <p:txBody>
            <a:bodyPr anchorCtr="0" anchor="t" bIns="40750" lIns="81525" spcFirstLastPara="1" rIns="81525" wrap="square" tIns="40750">
              <a:noAutofit/>
            </a:bodyPr>
            <a:lstStyle/>
            <a:p>
              <a:pPr indent="0" lvl="0" marL="0" marR="0" rtl="0" algn="l">
                <a:lnSpc>
                  <a:spcPct val="141666"/>
                </a:lnSpc>
                <a:spcBef>
                  <a:spcPts val="0"/>
                </a:spcBef>
                <a:spcAft>
                  <a:spcPts val="0"/>
                </a:spcAft>
                <a:buClr>
                  <a:srgbClr val="000000"/>
                </a:buClr>
                <a:buSzPts val="1200"/>
                <a:buFont typeface="Arial"/>
                <a:buNone/>
              </a:pPr>
              <a:r>
                <a:rPr b="0" i="0" lang="en-PH" sz="1200" u="none" cap="none" strike="noStrike">
                  <a:solidFill>
                    <a:schemeClr val="dk1"/>
                  </a:solidFill>
                  <a:latin typeface="Arial"/>
                  <a:ea typeface="Arial"/>
                  <a:cs typeface="Arial"/>
                  <a:sym typeface="Arial"/>
                </a:rPr>
                <a:t>An attempt was made to be part of BHHAI leadership in 2022, sadly, they had lost through proxy votes.</a:t>
              </a:r>
              <a:endParaRPr/>
            </a:p>
          </p:txBody>
        </p:sp>
        <p:sp>
          <p:nvSpPr>
            <p:cNvPr id="117" name="Google Shape;117;p26"/>
            <p:cNvSpPr txBox="1"/>
            <p:nvPr/>
          </p:nvSpPr>
          <p:spPr>
            <a:xfrm>
              <a:off x="7587188" y="4546877"/>
              <a:ext cx="376661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PH" sz="1800" u="none" cap="none" strike="noStrike">
                  <a:solidFill>
                    <a:srgbClr val="A5A5A5"/>
                  </a:solidFill>
                  <a:latin typeface="Arial"/>
                  <a:ea typeface="Arial"/>
                  <a:cs typeface="Arial"/>
                  <a:sym typeface="Arial"/>
                </a:rPr>
                <a:t>Unfit Leadership</a:t>
              </a:r>
              <a:endParaRPr/>
            </a:p>
          </p:txBody>
        </p:sp>
        <p:sp>
          <p:nvSpPr>
            <p:cNvPr id="118" name="Google Shape;118;p26"/>
            <p:cNvSpPr txBox="1"/>
            <p:nvPr/>
          </p:nvSpPr>
          <p:spPr>
            <a:xfrm>
              <a:off x="7511378" y="4878593"/>
              <a:ext cx="3321644" cy="874943"/>
            </a:xfrm>
            <a:prstGeom prst="rect">
              <a:avLst/>
            </a:prstGeom>
            <a:noFill/>
            <a:ln>
              <a:noFill/>
            </a:ln>
          </p:spPr>
          <p:txBody>
            <a:bodyPr anchorCtr="0" anchor="t" bIns="40750" lIns="81525" spcFirstLastPara="1" rIns="81525" wrap="square" tIns="40750">
              <a:noAutofit/>
            </a:bodyPr>
            <a:lstStyle/>
            <a:p>
              <a:pPr indent="0" lvl="0" marL="0" marR="0" rtl="0" algn="l">
                <a:lnSpc>
                  <a:spcPct val="141666"/>
                </a:lnSpc>
                <a:spcBef>
                  <a:spcPts val="0"/>
                </a:spcBef>
                <a:spcAft>
                  <a:spcPts val="0"/>
                </a:spcAft>
                <a:buClr>
                  <a:srgbClr val="000000"/>
                </a:buClr>
                <a:buSzPts val="1200"/>
                <a:buFont typeface="Arial"/>
                <a:buNone/>
              </a:pPr>
              <a:r>
                <a:rPr b="0" i="0" lang="en-PH" sz="1200" u="none" cap="none" strike="noStrike">
                  <a:solidFill>
                    <a:schemeClr val="dk1"/>
                  </a:solidFill>
                  <a:latin typeface="Arial"/>
                  <a:ea typeface="Arial"/>
                  <a:cs typeface="Arial"/>
                  <a:sym typeface="Arial"/>
                </a:rPr>
                <a:t>BHHAI has proven unfit to lead the community by ignoring basic procedures to ensure their legal existence.</a:t>
              </a:r>
              <a:endParaRPr/>
            </a:p>
          </p:txBody>
        </p:sp>
        <p:sp>
          <p:nvSpPr>
            <p:cNvPr id="119" name="Google Shape;119;p26"/>
            <p:cNvSpPr txBox="1"/>
            <p:nvPr/>
          </p:nvSpPr>
          <p:spPr>
            <a:xfrm>
              <a:off x="1588618" y="1759113"/>
              <a:ext cx="3067471" cy="3693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1" i="0" lang="en-PH" sz="1800" u="none" cap="none" strike="noStrike">
                  <a:solidFill>
                    <a:srgbClr val="4472C4"/>
                  </a:solidFill>
                  <a:latin typeface="Arial"/>
                  <a:ea typeface="Arial"/>
                  <a:cs typeface="Arial"/>
                  <a:sym typeface="Arial"/>
                </a:rPr>
                <a:t>Failed Dialogues</a:t>
              </a:r>
              <a:endParaRPr/>
            </a:p>
          </p:txBody>
        </p:sp>
        <p:sp>
          <p:nvSpPr>
            <p:cNvPr id="120" name="Google Shape;120;p26"/>
            <p:cNvSpPr txBox="1"/>
            <p:nvPr/>
          </p:nvSpPr>
          <p:spPr>
            <a:xfrm>
              <a:off x="1411941" y="2106442"/>
              <a:ext cx="3321644" cy="874943"/>
            </a:xfrm>
            <a:prstGeom prst="rect">
              <a:avLst/>
            </a:prstGeom>
            <a:noFill/>
            <a:ln>
              <a:noFill/>
            </a:ln>
          </p:spPr>
          <p:txBody>
            <a:bodyPr anchorCtr="0" anchor="t" bIns="40750" lIns="81525" spcFirstLastPara="1" rIns="81525" wrap="square" tIns="40750">
              <a:noAutofit/>
            </a:bodyPr>
            <a:lstStyle/>
            <a:p>
              <a:pPr indent="0" lvl="0" marL="0" marR="0" rtl="0" algn="r">
                <a:lnSpc>
                  <a:spcPct val="141666"/>
                </a:lnSpc>
                <a:spcBef>
                  <a:spcPts val="0"/>
                </a:spcBef>
                <a:spcAft>
                  <a:spcPts val="0"/>
                </a:spcAft>
                <a:buClr>
                  <a:srgbClr val="000000"/>
                </a:buClr>
                <a:buSzPts val="1200"/>
                <a:buFont typeface="Arial"/>
                <a:buNone/>
              </a:pPr>
              <a:r>
                <a:rPr b="0" i="0" lang="en-PH" sz="1200" u="none" cap="none" strike="noStrike">
                  <a:solidFill>
                    <a:schemeClr val="dk1"/>
                  </a:solidFill>
                  <a:latin typeface="Arial"/>
                  <a:ea typeface="Arial"/>
                  <a:cs typeface="Arial"/>
                  <a:sym typeface="Arial"/>
                </a:rPr>
                <a:t>Reform and transparency has been asked from BHHAI over the years, but had fallen on deaf ears or taken with hostility. </a:t>
              </a:r>
              <a:endParaRPr b="0" i="0" sz="1200" u="none" cap="none" strike="noStrike">
                <a:solidFill>
                  <a:schemeClr val="dk1"/>
                </a:solidFill>
                <a:latin typeface="Arial"/>
                <a:ea typeface="Arial"/>
                <a:cs typeface="Arial"/>
                <a:sym typeface="Arial"/>
              </a:endParaRPr>
            </a:p>
          </p:txBody>
        </p:sp>
        <p:sp>
          <p:nvSpPr>
            <p:cNvPr id="121" name="Google Shape;121;p26"/>
            <p:cNvSpPr txBox="1"/>
            <p:nvPr/>
          </p:nvSpPr>
          <p:spPr>
            <a:xfrm>
              <a:off x="401123" y="3232301"/>
              <a:ext cx="3244149" cy="3693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1" i="0" lang="en-PH" sz="1800" u="none" cap="none" strike="noStrike">
                  <a:solidFill>
                    <a:srgbClr val="FFC000"/>
                  </a:solidFill>
                  <a:latin typeface="Arial"/>
                  <a:ea typeface="Arial"/>
                  <a:cs typeface="Arial"/>
                  <a:sym typeface="Arial"/>
                </a:rPr>
                <a:t>Professional Capability</a:t>
              </a:r>
              <a:endParaRPr/>
            </a:p>
          </p:txBody>
        </p:sp>
        <p:sp>
          <p:nvSpPr>
            <p:cNvPr id="122" name="Google Shape;122;p26"/>
            <p:cNvSpPr txBox="1"/>
            <p:nvPr/>
          </p:nvSpPr>
          <p:spPr>
            <a:xfrm>
              <a:off x="401124" y="3579630"/>
              <a:ext cx="3321644" cy="874943"/>
            </a:xfrm>
            <a:prstGeom prst="rect">
              <a:avLst/>
            </a:prstGeom>
            <a:noFill/>
            <a:ln>
              <a:noFill/>
            </a:ln>
          </p:spPr>
          <p:txBody>
            <a:bodyPr anchorCtr="0" anchor="t" bIns="40750" lIns="81525" spcFirstLastPara="1" rIns="81525" wrap="square" tIns="40750">
              <a:noAutofit/>
            </a:bodyPr>
            <a:lstStyle/>
            <a:p>
              <a:pPr indent="0" lvl="0" marL="0" marR="0" rtl="0" algn="r">
                <a:lnSpc>
                  <a:spcPct val="141666"/>
                </a:lnSpc>
                <a:spcBef>
                  <a:spcPts val="0"/>
                </a:spcBef>
                <a:spcAft>
                  <a:spcPts val="0"/>
                </a:spcAft>
                <a:buClr>
                  <a:srgbClr val="000000"/>
                </a:buClr>
                <a:buSzPts val="1200"/>
                <a:buFont typeface="Arial"/>
                <a:buNone/>
              </a:pPr>
              <a:r>
                <a:rPr b="0" i="0" lang="en-PH" sz="1200" u="none" cap="none" strike="noStrike">
                  <a:solidFill>
                    <a:schemeClr val="dk1"/>
                  </a:solidFill>
                  <a:latin typeface="Arial"/>
                  <a:ea typeface="Arial"/>
                  <a:cs typeface="Arial"/>
                  <a:sym typeface="Arial"/>
                </a:rPr>
                <a:t>BHHAI seems to be run unprofessionally – unorganized books, lack of awareness of basic laws and rules governing HOAs.</a:t>
              </a:r>
              <a:endParaRPr/>
            </a:p>
          </p:txBody>
        </p:sp>
      </p:grpSp>
      <p:pic>
        <p:nvPicPr>
          <p:cNvPr id="123" name="Google Shape;123;p26"/>
          <p:cNvPicPr preferRelativeResize="0"/>
          <p:nvPr/>
        </p:nvPicPr>
        <p:blipFill rotWithShape="1">
          <a:blip r:embed="rId3">
            <a:alphaModFix/>
          </a:blip>
          <a:srcRect b="0" l="0" r="0" t="0"/>
          <a:stretch/>
        </p:blipFill>
        <p:spPr>
          <a:xfrm>
            <a:off x="7023143" y="3200044"/>
            <a:ext cx="445135" cy="540000"/>
          </a:xfrm>
          <a:prstGeom prst="rect">
            <a:avLst/>
          </a:prstGeom>
          <a:noFill/>
          <a:ln>
            <a:noFill/>
          </a:ln>
        </p:spPr>
      </p:pic>
      <p:pic>
        <p:nvPicPr>
          <p:cNvPr id="124" name="Google Shape;124;p26"/>
          <p:cNvPicPr preferRelativeResize="0"/>
          <p:nvPr/>
        </p:nvPicPr>
        <p:blipFill rotWithShape="1">
          <a:blip r:embed="rId4">
            <a:alphaModFix/>
          </a:blip>
          <a:srcRect b="0" l="0" r="0" t="0"/>
          <a:stretch/>
        </p:blipFill>
        <p:spPr>
          <a:xfrm>
            <a:off x="4616147" y="3584727"/>
            <a:ext cx="589879" cy="576000"/>
          </a:xfrm>
          <a:prstGeom prst="rect">
            <a:avLst/>
          </a:prstGeom>
          <a:noFill/>
          <a:ln>
            <a:noFill/>
          </a:ln>
        </p:spPr>
      </p:pic>
      <p:pic>
        <p:nvPicPr>
          <p:cNvPr id="125" name="Google Shape;125;p26"/>
          <p:cNvPicPr preferRelativeResize="0"/>
          <p:nvPr/>
        </p:nvPicPr>
        <p:blipFill rotWithShape="1">
          <a:blip r:embed="rId5">
            <a:alphaModFix/>
          </a:blip>
          <a:srcRect b="0" l="0" r="0" t="0"/>
          <a:stretch/>
        </p:blipFill>
        <p:spPr>
          <a:xfrm>
            <a:off x="5691992" y="2159717"/>
            <a:ext cx="540000" cy="678857"/>
          </a:xfrm>
          <a:prstGeom prst="rect">
            <a:avLst/>
          </a:prstGeom>
          <a:noFill/>
          <a:ln>
            <a:noFill/>
          </a:ln>
        </p:spPr>
      </p:pic>
      <p:pic>
        <p:nvPicPr>
          <p:cNvPr id="126" name="Google Shape;126;p26"/>
          <p:cNvPicPr preferRelativeResize="0"/>
          <p:nvPr/>
        </p:nvPicPr>
        <p:blipFill rotWithShape="1">
          <a:blip r:embed="rId6">
            <a:alphaModFix/>
          </a:blip>
          <a:srcRect b="0" l="0" r="0" t="0"/>
          <a:stretch/>
        </p:blipFill>
        <p:spPr>
          <a:xfrm>
            <a:off x="5972323" y="4663592"/>
            <a:ext cx="540000" cy="540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447F1D"/>
              </a:buClr>
              <a:buSzPts val="4400"/>
              <a:buFont typeface="Arial"/>
              <a:buNone/>
            </a:pPr>
            <a:r>
              <a:rPr lang="en-PH"/>
              <a:t>Pressing Issues</a:t>
            </a:r>
            <a:endParaRPr/>
          </a:p>
        </p:txBody>
      </p:sp>
      <p:grpSp>
        <p:nvGrpSpPr>
          <p:cNvPr id="132" name="Google Shape;132;p27"/>
          <p:cNvGrpSpPr/>
          <p:nvPr/>
        </p:nvGrpSpPr>
        <p:grpSpPr>
          <a:xfrm>
            <a:off x="789285" y="2203938"/>
            <a:ext cx="10613430" cy="3461647"/>
            <a:chOff x="3096972" y="6110536"/>
            <a:chExt cx="15313341" cy="4994557"/>
          </a:xfrm>
        </p:grpSpPr>
        <p:sp>
          <p:nvSpPr>
            <p:cNvPr id="133" name="Google Shape;133;p27"/>
            <p:cNvSpPr/>
            <p:nvPr/>
          </p:nvSpPr>
          <p:spPr>
            <a:xfrm>
              <a:off x="3096972" y="6110536"/>
              <a:ext cx="3822595" cy="3330460"/>
            </a:xfrm>
            <a:custGeom>
              <a:rect b="b" l="l" r="r" t="t"/>
              <a:pathLst>
                <a:path extrusionOk="0" h="223330" w="256330">
                  <a:moveTo>
                    <a:pt x="190801" y="232"/>
                  </a:moveTo>
                  <a:lnTo>
                    <a:pt x="66243" y="232"/>
                  </a:lnTo>
                  <a:cubicBezTo>
                    <a:pt x="64906" y="232"/>
                    <a:pt x="63671" y="946"/>
                    <a:pt x="63004" y="2104"/>
                  </a:cubicBezTo>
                  <a:lnTo>
                    <a:pt x="733" y="109971"/>
                  </a:lnTo>
                  <a:cubicBezTo>
                    <a:pt x="65" y="111127"/>
                    <a:pt x="65" y="112552"/>
                    <a:pt x="733" y="113708"/>
                  </a:cubicBezTo>
                  <a:lnTo>
                    <a:pt x="63004" y="221574"/>
                  </a:lnTo>
                  <a:cubicBezTo>
                    <a:pt x="63671" y="222733"/>
                    <a:pt x="64906" y="223447"/>
                    <a:pt x="66243" y="223447"/>
                  </a:cubicBezTo>
                  <a:lnTo>
                    <a:pt x="190801" y="223447"/>
                  </a:lnTo>
                  <a:cubicBezTo>
                    <a:pt x="192138" y="223447"/>
                    <a:pt x="193373" y="222733"/>
                    <a:pt x="194040" y="221574"/>
                  </a:cubicBezTo>
                  <a:lnTo>
                    <a:pt x="256311" y="113739"/>
                  </a:lnTo>
                  <a:cubicBezTo>
                    <a:pt x="256979" y="112582"/>
                    <a:pt x="256979" y="111158"/>
                    <a:pt x="256311" y="110001"/>
                  </a:cubicBezTo>
                  <a:lnTo>
                    <a:pt x="194040" y="2135"/>
                  </a:lnTo>
                  <a:cubicBezTo>
                    <a:pt x="193381" y="965"/>
                    <a:pt x="192144" y="238"/>
                    <a:pt x="190801" y="232"/>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4" name="Google Shape;134;p27"/>
            <p:cNvSpPr/>
            <p:nvPr/>
          </p:nvSpPr>
          <p:spPr>
            <a:xfrm>
              <a:off x="5943852" y="7774633"/>
              <a:ext cx="3822595" cy="3330460"/>
            </a:xfrm>
            <a:custGeom>
              <a:rect b="b" l="l" r="r" t="t"/>
              <a:pathLst>
                <a:path extrusionOk="0" h="223330" w="256330">
                  <a:moveTo>
                    <a:pt x="66250" y="223447"/>
                  </a:moveTo>
                  <a:lnTo>
                    <a:pt x="190801" y="223447"/>
                  </a:lnTo>
                  <a:cubicBezTo>
                    <a:pt x="192138" y="223447"/>
                    <a:pt x="193373" y="222733"/>
                    <a:pt x="194040" y="221574"/>
                  </a:cubicBezTo>
                  <a:lnTo>
                    <a:pt x="256319" y="113708"/>
                  </a:lnTo>
                  <a:cubicBezTo>
                    <a:pt x="256986" y="112552"/>
                    <a:pt x="256986" y="111127"/>
                    <a:pt x="256319" y="109971"/>
                  </a:cubicBezTo>
                  <a:lnTo>
                    <a:pt x="194078" y="2104"/>
                  </a:lnTo>
                  <a:cubicBezTo>
                    <a:pt x="193411" y="946"/>
                    <a:pt x="192176" y="232"/>
                    <a:pt x="190839" y="232"/>
                  </a:cubicBezTo>
                  <a:lnTo>
                    <a:pt x="66250" y="232"/>
                  </a:lnTo>
                  <a:cubicBezTo>
                    <a:pt x="64914" y="232"/>
                    <a:pt x="63679" y="946"/>
                    <a:pt x="63012" y="2104"/>
                  </a:cubicBezTo>
                  <a:lnTo>
                    <a:pt x="733" y="109971"/>
                  </a:lnTo>
                  <a:cubicBezTo>
                    <a:pt x="65" y="111127"/>
                    <a:pt x="65" y="112552"/>
                    <a:pt x="733" y="113708"/>
                  </a:cubicBezTo>
                  <a:lnTo>
                    <a:pt x="63012" y="221574"/>
                  </a:lnTo>
                  <a:cubicBezTo>
                    <a:pt x="63679" y="222733"/>
                    <a:pt x="64914" y="223447"/>
                    <a:pt x="66250" y="223447"/>
                  </a:cubicBez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5" name="Google Shape;135;p27"/>
            <p:cNvSpPr/>
            <p:nvPr/>
          </p:nvSpPr>
          <p:spPr>
            <a:xfrm>
              <a:off x="8824753" y="6110998"/>
              <a:ext cx="3822595" cy="3330460"/>
            </a:xfrm>
            <a:custGeom>
              <a:rect b="b" l="l" r="r" t="t"/>
              <a:pathLst>
                <a:path extrusionOk="0" h="223330" w="256330">
                  <a:moveTo>
                    <a:pt x="66250" y="223454"/>
                  </a:moveTo>
                  <a:lnTo>
                    <a:pt x="190809" y="223454"/>
                  </a:lnTo>
                  <a:cubicBezTo>
                    <a:pt x="192145" y="223453"/>
                    <a:pt x="193379" y="222739"/>
                    <a:pt x="194047" y="221582"/>
                  </a:cubicBezTo>
                  <a:lnTo>
                    <a:pt x="256319" y="113708"/>
                  </a:lnTo>
                  <a:cubicBezTo>
                    <a:pt x="256987" y="112552"/>
                    <a:pt x="256987" y="111127"/>
                    <a:pt x="256319" y="109970"/>
                  </a:cubicBezTo>
                  <a:lnTo>
                    <a:pt x="194047" y="2104"/>
                  </a:lnTo>
                  <a:cubicBezTo>
                    <a:pt x="193379" y="947"/>
                    <a:pt x="192145" y="233"/>
                    <a:pt x="190809" y="232"/>
                  </a:cubicBezTo>
                  <a:lnTo>
                    <a:pt x="66250" y="232"/>
                  </a:lnTo>
                  <a:cubicBezTo>
                    <a:pt x="64914" y="232"/>
                    <a:pt x="63679" y="946"/>
                    <a:pt x="63012" y="2104"/>
                  </a:cubicBezTo>
                  <a:lnTo>
                    <a:pt x="733" y="109970"/>
                  </a:lnTo>
                  <a:cubicBezTo>
                    <a:pt x="65" y="111127"/>
                    <a:pt x="65" y="112552"/>
                    <a:pt x="733" y="113708"/>
                  </a:cubicBezTo>
                  <a:lnTo>
                    <a:pt x="63012" y="221574"/>
                  </a:lnTo>
                  <a:cubicBezTo>
                    <a:pt x="63677" y="222736"/>
                    <a:pt x="64912" y="223453"/>
                    <a:pt x="66250" y="223454"/>
                  </a:cubicBez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6" name="Google Shape;136;p27"/>
            <p:cNvSpPr/>
            <p:nvPr/>
          </p:nvSpPr>
          <p:spPr>
            <a:xfrm>
              <a:off x="11707041" y="7774633"/>
              <a:ext cx="3822595" cy="3330460"/>
            </a:xfrm>
            <a:custGeom>
              <a:rect b="b" l="l" r="r" t="t"/>
              <a:pathLst>
                <a:path extrusionOk="0" h="223330" w="256330">
                  <a:moveTo>
                    <a:pt x="66250" y="223447"/>
                  </a:moveTo>
                  <a:lnTo>
                    <a:pt x="190801" y="223447"/>
                  </a:lnTo>
                  <a:cubicBezTo>
                    <a:pt x="192138" y="223447"/>
                    <a:pt x="193373" y="222733"/>
                    <a:pt x="194040" y="221574"/>
                  </a:cubicBezTo>
                  <a:lnTo>
                    <a:pt x="256319" y="113708"/>
                  </a:lnTo>
                  <a:cubicBezTo>
                    <a:pt x="256987" y="112552"/>
                    <a:pt x="256987" y="111127"/>
                    <a:pt x="256319" y="109971"/>
                  </a:cubicBezTo>
                  <a:lnTo>
                    <a:pt x="194040" y="2104"/>
                  </a:lnTo>
                  <a:cubicBezTo>
                    <a:pt x="193373" y="946"/>
                    <a:pt x="192138" y="232"/>
                    <a:pt x="190801" y="232"/>
                  </a:cubicBezTo>
                  <a:lnTo>
                    <a:pt x="66250" y="232"/>
                  </a:lnTo>
                  <a:cubicBezTo>
                    <a:pt x="64913" y="230"/>
                    <a:pt x="63678" y="945"/>
                    <a:pt x="63012" y="2104"/>
                  </a:cubicBezTo>
                  <a:lnTo>
                    <a:pt x="733" y="109971"/>
                  </a:lnTo>
                  <a:cubicBezTo>
                    <a:pt x="65" y="111127"/>
                    <a:pt x="65" y="112552"/>
                    <a:pt x="733" y="113708"/>
                  </a:cubicBezTo>
                  <a:lnTo>
                    <a:pt x="63012" y="221574"/>
                  </a:lnTo>
                  <a:cubicBezTo>
                    <a:pt x="63678" y="222734"/>
                    <a:pt x="64913" y="223448"/>
                    <a:pt x="66250" y="22344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7" name="Google Shape;137;p27"/>
            <p:cNvSpPr/>
            <p:nvPr/>
          </p:nvSpPr>
          <p:spPr>
            <a:xfrm>
              <a:off x="14587718" y="6110998"/>
              <a:ext cx="3822595" cy="3330460"/>
            </a:xfrm>
            <a:custGeom>
              <a:rect b="b" l="l" r="r" t="t"/>
              <a:pathLst>
                <a:path extrusionOk="0" h="223330" w="256330">
                  <a:moveTo>
                    <a:pt x="66250" y="223454"/>
                  </a:moveTo>
                  <a:lnTo>
                    <a:pt x="190809" y="223454"/>
                  </a:lnTo>
                  <a:cubicBezTo>
                    <a:pt x="192143" y="223453"/>
                    <a:pt x="193375" y="222739"/>
                    <a:pt x="194040" y="221582"/>
                  </a:cubicBezTo>
                  <a:lnTo>
                    <a:pt x="256319" y="113708"/>
                  </a:lnTo>
                  <a:cubicBezTo>
                    <a:pt x="256987" y="112552"/>
                    <a:pt x="256987" y="111127"/>
                    <a:pt x="256319" y="109970"/>
                  </a:cubicBezTo>
                  <a:lnTo>
                    <a:pt x="194040" y="2104"/>
                  </a:lnTo>
                  <a:cubicBezTo>
                    <a:pt x="193375" y="947"/>
                    <a:pt x="192143" y="233"/>
                    <a:pt x="190809" y="232"/>
                  </a:cubicBezTo>
                  <a:lnTo>
                    <a:pt x="66250" y="232"/>
                  </a:lnTo>
                  <a:cubicBezTo>
                    <a:pt x="64914" y="232"/>
                    <a:pt x="63679" y="946"/>
                    <a:pt x="63012" y="2104"/>
                  </a:cubicBezTo>
                  <a:lnTo>
                    <a:pt x="733" y="109970"/>
                  </a:lnTo>
                  <a:cubicBezTo>
                    <a:pt x="65" y="111127"/>
                    <a:pt x="65" y="112552"/>
                    <a:pt x="733" y="113708"/>
                  </a:cubicBezTo>
                  <a:lnTo>
                    <a:pt x="63012" y="221574"/>
                  </a:lnTo>
                  <a:cubicBezTo>
                    <a:pt x="63677" y="222736"/>
                    <a:pt x="64912" y="223453"/>
                    <a:pt x="66250" y="223454"/>
                  </a:cubicBezTo>
                  <a:close/>
                </a:path>
              </a:pathLst>
            </a:custGeom>
            <a:solidFill>
              <a:schemeClr val="accent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8" name="Google Shape;138;p27"/>
            <p:cNvSpPr/>
            <p:nvPr/>
          </p:nvSpPr>
          <p:spPr>
            <a:xfrm>
              <a:off x="3698312" y="6651248"/>
              <a:ext cx="2635066" cy="2233496"/>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PH" sz="1800" u="none" cap="none" strike="noStrike">
                  <a:solidFill>
                    <a:schemeClr val="lt1"/>
                  </a:solidFill>
                  <a:latin typeface="Arial"/>
                  <a:ea typeface="Arial"/>
                  <a:cs typeface="Arial"/>
                  <a:sym typeface="Arial"/>
                </a:rPr>
                <a:t>Lack of full transparency, especially on fund management</a:t>
              </a:r>
              <a:endParaRPr/>
            </a:p>
          </p:txBody>
        </p:sp>
        <p:sp>
          <p:nvSpPr>
            <p:cNvPr id="139" name="Google Shape;139;p27"/>
            <p:cNvSpPr/>
            <p:nvPr/>
          </p:nvSpPr>
          <p:spPr>
            <a:xfrm>
              <a:off x="6502763" y="8316478"/>
              <a:ext cx="2635066" cy="2233496"/>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PH" sz="1800" u="none" cap="none" strike="noStrike">
                  <a:solidFill>
                    <a:schemeClr val="lt1"/>
                  </a:solidFill>
                  <a:latin typeface="Arial"/>
                  <a:ea typeface="Arial"/>
                  <a:cs typeface="Arial"/>
                  <a:sym typeface="Arial"/>
                </a:rPr>
                <a:t>Security concerns</a:t>
              </a:r>
              <a:endParaRPr/>
            </a:p>
          </p:txBody>
        </p:sp>
        <p:sp>
          <p:nvSpPr>
            <p:cNvPr id="140" name="Google Shape;140;p27"/>
            <p:cNvSpPr/>
            <p:nvPr/>
          </p:nvSpPr>
          <p:spPr>
            <a:xfrm>
              <a:off x="9443316" y="6651248"/>
              <a:ext cx="2635066" cy="2233496"/>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PH" sz="1800" u="none" cap="none" strike="noStrike">
                  <a:solidFill>
                    <a:schemeClr val="lt1"/>
                  </a:solidFill>
                  <a:latin typeface="Arial"/>
                  <a:ea typeface="Arial"/>
                  <a:cs typeface="Arial"/>
                  <a:sym typeface="Arial"/>
                </a:rPr>
                <a:t>Road and vicinity maintenance</a:t>
              </a:r>
              <a:endParaRPr/>
            </a:p>
          </p:txBody>
        </p:sp>
        <p:sp>
          <p:nvSpPr>
            <p:cNvPr id="141" name="Google Shape;141;p27"/>
            <p:cNvSpPr/>
            <p:nvPr/>
          </p:nvSpPr>
          <p:spPr>
            <a:xfrm>
              <a:off x="12282936" y="8316478"/>
              <a:ext cx="2635066" cy="2233496"/>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PH" sz="1800" u="none" cap="none" strike="noStrike">
                  <a:solidFill>
                    <a:schemeClr val="lt1"/>
                  </a:solidFill>
                  <a:latin typeface="Arial"/>
                  <a:ea typeface="Arial"/>
                  <a:cs typeface="Arial"/>
                  <a:sym typeface="Arial"/>
                </a:rPr>
                <a:t>Inconsistent implementation of rules and regulations</a:t>
              </a:r>
              <a:endParaRPr/>
            </a:p>
          </p:txBody>
        </p:sp>
        <p:sp>
          <p:nvSpPr>
            <p:cNvPr id="142" name="Google Shape;142;p27"/>
            <p:cNvSpPr/>
            <p:nvPr/>
          </p:nvSpPr>
          <p:spPr>
            <a:xfrm>
              <a:off x="15189178" y="6651248"/>
              <a:ext cx="2635066" cy="2233496"/>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PH" sz="1800" u="none" cap="none" strike="noStrike">
                  <a:solidFill>
                    <a:schemeClr val="lt1"/>
                  </a:solidFill>
                  <a:latin typeface="Arial"/>
                  <a:ea typeface="Arial"/>
                  <a:cs typeface="Arial"/>
                  <a:sym typeface="Arial"/>
                </a:rPr>
                <a:t>Association legitimacy</a:t>
              </a: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3"/>
          <p:cNvSpPr txBox="1"/>
          <p:nvPr>
            <p:ph type="title"/>
          </p:nvPr>
        </p:nvSpPr>
        <p:spPr>
          <a:xfrm>
            <a:off x="295275" y="2508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447F1D"/>
              </a:buClr>
              <a:buSzPts val="4400"/>
              <a:buFont typeface="Arial"/>
              <a:buNone/>
            </a:pPr>
            <a:r>
              <a:rPr lang="en-PH"/>
              <a:t>So, we took action!</a:t>
            </a:r>
            <a:endParaRPr/>
          </a:p>
        </p:txBody>
      </p:sp>
      <p:pic>
        <p:nvPicPr>
          <p:cNvPr id="148" name="Google Shape;148;p3"/>
          <p:cNvPicPr preferRelativeResize="0"/>
          <p:nvPr/>
        </p:nvPicPr>
        <p:blipFill rotWithShape="1">
          <a:blip r:embed="rId3">
            <a:alphaModFix/>
          </a:blip>
          <a:srcRect b="0" l="10753" r="7244" t="34220"/>
          <a:stretch/>
        </p:blipFill>
        <p:spPr>
          <a:xfrm rot="-582066">
            <a:off x="297309" y="1570722"/>
            <a:ext cx="4704997" cy="2125385"/>
          </a:xfrm>
          <a:prstGeom prst="rect">
            <a:avLst/>
          </a:prstGeom>
          <a:noFill/>
          <a:ln>
            <a:noFill/>
          </a:ln>
        </p:spPr>
      </p:pic>
      <p:pic>
        <p:nvPicPr>
          <p:cNvPr id="149" name="Google Shape;149;p3"/>
          <p:cNvPicPr preferRelativeResize="0"/>
          <p:nvPr/>
        </p:nvPicPr>
        <p:blipFill rotWithShape="1">
          <a:blip r:embed="rId4">
            <a:alphaModFix/>
          </a:blip>
          <a:srcRect b="0" l="0" r="0" t="0"/>
          <a:stretch/>
        </p:blipFill>
        <p:spPr>
          <a:xfrm rot="849882">
            <a:off x="4202645" y="1728292"/>
            <a:ext cx="4939420" cy="2781511"/>
          </a:xfrm>
          <a:prstGeom prst="rect">
            <a:avLst/>
          </a:prstGeom>
          <a:noFill/>
          <a:ln>
            <a:noFill/>
          </a:ln>
        </p:spPr>
      </p:pic>
      <p:pic>
        <p:nvPicPr>
          <p:cNvPr id="150" name="Google Shape;150;p3"/>
          <p:cNvPicPr preferRelativeResize="0"/>
          <p:nvPr/>
        </p:nvPicPr>
        <p:blipFill rotWithShape="1">
          <a:blip r:embed="rId5">
            <a:alphaModFix/>
          </a:blip>
          <a:srcRect b="5333" l="10307" r="31612" t="32823"/>
          <a:stretch/>
        </p:blipFill>
        <p:spPr>
          <a:xfrm>
            <a:off x="2248932" y="3081617"/>
            <a:ext cx="4287794" cy="2558270"/>
          </a:xfrm>
          <a:prstGeom prst="rect">
            <a:avLst/>
          </a:prstGeom>
          <a:noFill/>
          <a:ln>
            <a:noFill/>
          </a:ln>
        </p:spPr>
      </p:pic>
      <p:pic>
        <p:nvPicPr>
          <p:cNvPr id="151" name="Google Shape;151;p3"/>
          <p:cNvPicPr preferRelativeResize="0"/>
          <p:nvPr/>
        </p:nvPicPr>
        <p:blipFill rotWithShape="1">
          <a:blip r:embed="rId6">
            <a:alphaModFix/>
          </a:blip>
          <a:srcRect b="0" l="0" r="0" t="0"/>
          <a:stretch/>
        </p:blipFill>
        <p:spPr>
          <a:xfrm>
            <a:off x="8539284" y="1365442"/>
            <a:ext cx="3195223" cy="469478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8"/>
          <p:cNvSpPr txBox="1"/>
          <p:nvPr>
            <p:ph type="title"/>
          </p:nvPr>
        </p:nvSpPr>
        <p:spPr>
          <a:xfrm>
            <a:off x="2007704" y="2766218"/>
            <a:ext cx="9734285"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4400"/>
              <a:buNone/>
            </a:pPr>
            <a:r>
              <a:rPr lang="en-PH"/>
              <a:t>Who are we?</a:t>
            </a:r>
            <a:endParaRPr/>
          </a:p>
        </p:txBody>
      </p:sp>
      <p:sp>
        <p:nvSpPr>
          <p:cNvPr id="157" name="Google Shape;157;p28"/>
          <p:cNvSpPr txBox="1"/>
          <p:nvPr>
            <p:ph idx="1" type="body"/>
          </p:nvPr>
        </p:nvSpPr>
        <p:spPr>
          <a:xfrm>
            <a:off x="404125" y="2766218"/>
            <a:ext cx="1366837" cy="1325563"/>
          </a:xfrm>
          <a:prstGeom prst="rect">
            <a:avLst/>
          </a:prstGeom>
          <a:noFill/>
          <a:ln>
            <a:noFill/>
          </a:ln>
        </p:spPr>
        <p:txBody>
          <a:bodyPr anchorCtr="0" anchor="ctr" bIns="45700" lIns="91425" spcFirstLastPara="1" rIns="91425" wrap="square" tIns="45700">
            <a:normAutofit/>
          </a:bodyPr>
          <a:lstStyle/>
          <a:p>
            <a:pPr indent="0" lvl="0" marL="50800" rtl="0" algn="ctr">
              <a:lnSpc>
                <a:spcPct val="90000"/>
              </a:lnSpc>
              <a:spcBef>
                <a:spcPts val="1000"/>
              </a:spcBef>
              <a:spcAft>
                <a:spcPts val="0"/>
              </a:spcAft>
              <a:buSzPts val="2800"/>
              <a:buNone/>
            </a:pPr>
            <a:r>
              <a:rPr lang="en-PH"/>
              <a:t>02</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9"/>
          <p:cNvSpPr/>
          <p:nvPr/>
        </p:nvSpPr>
        <p:spPr>
          <a:xfrm>
            <a:off x="838196" y="3145969"/>
            <a:ext cx="10515601" cy="2155375"/>
          </a:xfrm>
          <a:prstGeom prst="roundRect">
            <a:avLst>
              <a:gd fmla="val 10818" name="adj"/>
            </a:avLst>
          </a:prstGeom>
          <a:solidFill>
            <a:srgbClr val="4C862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63" name="Google Shape;163;p29"/>
          <p:cNvSpPr/>
          <p:nvPr/>
        </p:nvSpPr>
        <p:spPr>
          <a:xfrm>
            <a:off x="838196" y="1006864"/>
            <a:ext cx="10515601" cy="1387994"/>
          </a:xfrm>
          <a:prstGeom prst="roundRect">
            <a:avLst>
              <a:gd fmla="val 14013" name="adj"/>
            </a:avLst>
          </a:prstGeom>
          <a:solidFill>
            <a:srgbClr val="4C862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64" name="Google Shape;164;p29"/>
          <p:cNvSpPr txBox="1"/>
          <p:nvPr>
            <p:ph idx="1" type="body"/>
          </p:nvPr>
        </p:nvSpPr>
        <p:spPr>
          <a:xfrm>
            <a:off x="764350" y="512244"/>
            <a:ext cx="10515600" cy="5375100"/>
          </a:xfrm>
          <a:prstGeom prst="rect">
            <a:avLst/>
          </a:prstGeom>
          <a:noFill/>
          <a:ln>
            <a:noFill/>
          </a:ln>
        </p:spPr>
        <p:txBody>
          <a:bodyPr anchorCtr="0" anchor="t" bIns="45700" lIns="91425" spcFirstLastPara="1" rIns="91425" wrap="square" tIns="45700">
            <a:normAutofit fontScale="92500" lnSpcReduction="20000"/>
          </a:bodyPr>
          <a:lstStyle/>
          <a:p>
            <a:pPr indent="0" lvl="0" marL="50800" rtl="0" algn="ctr">
              <a:lnSpc>
                <a:spcPct val="110000"/>
              </a:lnSpc>
              <a:spcBef>
                <a:spcPts val="1000"/>
              </a:spcBef>
              <a:spcAft>
                <a:spcPts val="0"/>
              </a:spcAft>
              <a:buSzPct val="94594"/>
              <a:buNone/>
            </a:pPr>
            <a:r>
              <a:rPr b="1" i="1" lang="en-PH" sz="3200" cap="none">
                <a:solidFill>
                  <a:srgbClr val="4C8625"/>
                </a:solidFill>
              </a:rPr>
              <a:t>VISION</a:t>
            </a:r>
            <a:endParaRPr/>
          </a:p>
          <a:p>
            <a:pPr indent="0" lvl="0" marL="50800" rtl="0" algn="ctr">
              <a:lnSpc>
                <a:spcPct val="110000"/>
              </a:lnSpc>
              <a:spcBef>
                <a:spcPts val="1000"/>
              </a:spcBef>
              <a:spcAft>
                <a:spcPts val="0"/>
              </a:spcAft>
              <a:buSzPct val="94594"/>
              <a:buNone/>
            </a:pPr>
            <a:r>
              <a:rPr lang="en-PH" sz="3200">
                <a:solidFill>
                  <a:schemeClr val="lt1"/>
                </a:solidFill>
              </a:rPr>
              <a:t>Inspire a lively community who support and care for one another and the larger community, and reside in a lush, green neighborhood that is safe, sustainable and peaceful.</a:t>
            </a:r>
            <a:endParaRPr/>
          </a:p>
          <a:p>
            <a:pPr indent="0" lvl="0" marL="50800" rtl="0" algn="ctr">
              <a:lnSpc>
                <a:spcPct val="110000"/>
              </a:lnSpc>
              <a:spcBef>
                <a:spcPts val="1000"/>
              </a:spcBef>
              <a:spcAft>
                <a:spcPts val="0"/>
              </a:spcAft>
              <a:buSzPct val="275184"/>
              <a:buNone/>
            </a:pPr>
            <a:r>
              <a:t/>
            </a:r>
            <a:endParaRPr b="1" i="1" sz="1100" cap="none">
              <a:solidFill>
                <a:srgbClr val="4C8625"/>
              </a:solidFill>
            </a:endParaRPr>
          </a:p>
          <a:p>
            <a:pPr indent="0" lvl="0" marL="50800" rtl="0" algn="ctr">
              <a:lnSpc>
                <a:spcPct val="110000"/>
              </a:lnSpc>
              <a:spcBef>
                <a:spcPts val="1000"/>
              </a:spcBef>
              <a:spcAft>
                <a:spcPts val="0"/>
              </a:spcAft>
              <a:buSzPct val="94594"/>
              <a:buNone/>
            </a:pPr>
            <a:r>
              <a:rPr b="1" i="1" lang="en-PH" sz="3200" cap="none">
                <a:solidFill>
                  <a:srgbClr val="4C8625"/>
                </a:solidFill>
              </a:rPr>
              <a:t>MISSION</a:t>
            </a:r>
            <a:endParaRPr/>
          </a:p>
          <a:p>
            <a:pPr indent="0" lvl="0" marL="50800" rtl="0" algn="ctr">
              <a:lnSpc>
                <a:spcPct val="110000"/>
              </a:lnSpc>
              <a:spcBef>
                <a:spcPts val="1000"/>
              </a:spcBef>
              <a:spcAft>
                <a:spcPts val="0"/>
              </a:spcAft>
              <a:buSzPct val="94594"/>
              <a:buNone/>
            </a:pPr>
            <a:r>
              <a:rPr lang="en-PH" sz="3200">
                <a:solidFill>
                  <a:schemeClr val="lt1"/>
                </a:solidFill>
              </a:rPr>
              <a:t>Implement professionally managed programs that promote camaraderie, represent community interests &amp; address pressing concerns and maximize community resources and create a positive impact within and beyond our neighborhood.</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2024-09-10T04:47:34Z</dcterms:created>
  <dc:creator>Planning</dc:creator>
</cp:coreProperties>
</file>